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8"/>
  </p:notesMasterIdLst>
  <p:handoutMasterIdLst>
    <p:handoutMasterId r:id="rId116"/>
  </p:handoutMasterIdLst>
  <p:sldIdLst>
    <p:sldId id="831" r:id="rId4"/>
    <p:sldId id="1171" r:id="rId5"/>
    <p:sldId id="956" r:id="rId6"/>
    <p:sldId id="835" r:id="rId7"/>
    <p:sldId id="839" r:id="rId9"/>
    <p:sldId id="841" r:id="rId10"/>
    <p:sldId id="966" r:id="rId11"/>
    <p:sldId id="1023" r:id="rId12"/>
    <p:sldId id="1028" r:id="rId13"/>
    <p:sldId id="1027" r:id="rId14"/>
    <p:sldId id="1024" r:id="rId15"/>
    <p:sldId id="1025" r:id="rId16"/>
    <p:sldId id="1026" r:id="rId17"/>
    <p:sldId id="967" r:id="rId18"/>
    <p:sldId id="1020" r:id="rId19"/>
    <p:sldId id="970" r:id="rId20"/>
    <p:sldId id="972" r:id="rId21"/>
    <p:sldId id="1029" r:id="rId22"/>
    <p:sldId id="971" r:id="rId23"/>
    <p:sldId id="973" r:id="rId24"/>
    <p:sldId id="974" r:id="rId25"/>
    <p:sldId id="1084" r:id="rId26"/>
    <p:sldId id="975" r:id="rId27"/>
    <p:sldId id="1034" r:id="rId28"/>
    <p:sldId id="1035" r:id="rId29"/>
    <p:sldId id="1036" r:id="rId30"/>
    <p:sldId id="1033" r:id="rId31"/>
    <p:sldId id="1021" r:id="rId32"/>
    <p:sldId id="977" r:id="rId33"/>
    <p:sldId id="978" r:id="rId34"/>
    <p:sldId id="979" r:id="rId35"/>
    <p:sldId id="980" r:id="rId36"/>
    <p:sldId id="1085" r:id="rId37"/>
    <p:sldId id="981" r:id="rId38"/>
    <p:sldId id="982" r:id="rId39"/>
    <p:sldId id="1022" r:id="rId40"/>
    <p:sldId id="984" r:id="rId41"/>
    <p:sldId id="985" r:id="rId42"/>
    <p:sldId id="986" r:id="rId43"/>
    <p:sldId id="987" r:id="rId44"/>
    <p:sldId id="988" r:id="rId45"/>
    <p:sldId id="1175" r:id="rId46"/>
    <p:sldId id="989" r:id="rId47"/>
    <p:sldId id="990" r:id="rId48"/>
    <p:sldId id="991" r:id="rId49"/>
    <p:sldId id="992" r:id="rId50"/>
    <p:sldId id="993" r:id="rId51"/>
    <p:sldId id="994" r:id="rId52"/>
    <p:sldId id="995" r:id="rId53"/>
    <p:sldId id="996" r:id="rId54"/>
    <p:sldId id="997" r:id="rId55"/>
    <p:sldId id="998" r:id="rId56"/>
    <p:sldId id="999" r:id="rId57"/>
    <p:sldId id="1000" r:id="rId58"/>
    <p:sldId id="1001" r:id="rId59"/>
    <p:sldId id="1174" r:id="rId60"/>
    <p:sldId id="1002" r:id="rId61"/>
    <p:sldId id="1003" r:id="rId62"/>
    <p:sldId id="1004" r:id="rId63"/>
    <p:sldId id="1089" r:id="rId64"/>
    <p:sldId id="1005" r:id="rId65"/>
    <p:sldId id="1006" r:id="rId66"/>
    <p:sldId id="1007" r:id="rId67"/>
    <p:sldId id="1008" r:id="rId68"/>
    <p:sldId id="1090" r:id="rId69"/>
    <p:sldId id="1009" r:id="rId70"/>
    <p:sldId id="1094" r:id="rId71"/>
    <p:sldId id="1091" r:id="rId72"/>
    <p:sldId id="1092" r:id="rId73"/>
    <p:sldId id="1010" r:id="rId74"/>
    <p:sldId id="1093" r:id="rId75"/>
    <p:sldId id="1011" r:id="rId76"/>
    <p:sldId id="1012" r:id="rId77"/>
    <p:sldId id="1013" r:id="rId78"/>
    <p:sldId id="1014" r:id="rId79"/>
    <p:sldId id="1015" r:id="rId80"/>
    <p:sldId id="1016" r:id="rId81"/>
    <p:sldId id="1017" r:id="rId82"/>
    <p:sldId id="1018" r:id="rId83"/>
    <p:sldId id="1019" r:id="rId84"/>
    <p:sldId id="1057" r:id="rId85"/>
    <p:sldId id="1058" r:id="rId86"/>
    <p:sldId id="1086" r:id="rId87"/>
    <p:sldId id="1172" r:id="rId88"/>
    <p:sldId id="1059" r:id="rId89"/>
    <p:sldId id="1060" r:id="rId90"/>
    <p:sldId id="1061" r:id="rId91"/>
    <p:sldId id="1062" r:id="rId92"/>
    <p:sldId id="1063" r:id="rId93"/>
    <p:sldId id="1064" r:id="rId94"/>
    <p:sldId id="1065" r:id="rId95"/>
    <p:sldId id="1066" r:id="rId96"/>
    <p:sldId id="1067" r:id="rId97"/>
    <p:sldId id="1068" r:id="rId98"/>
    <p:sldId id="1069" r:id="rId99"/>
    <p:sldId id="1070" r:id="rId100"/>
    <p:sldId id="1071" r:id="rId101"/>
    <p:sldId id="1072" r:id="rId102"/>
    <p:sldId id="1073" r:id="rId103"/>
    <p:sldId id="1075" r:id="rId104"/>
    <p:sldId id="1076" r:id="rId105"/>
    <p:sldId id="1077" r:id="rId106"/>
    <p:sldId id="1078" r:id="rId107"/>
    <p:sldId id="1079" r:id="rId108"/>
    <p:sldId id="1080" r:id="rId109"/>
    <p:sldId id="1087" r:id="rId110"/>
    <p:sldId id="1088" r:id="rId111"/>
    <p:sldId id="1081" r:id="rId112"/>
    <p:sldId id="1082" r:id="rId113"/>
    <p:sldId id="1083" r:id="rId114"/>
    <p:sldId id="836" r:id="rId115"/>
  </p:sldIdLst>
  <p:sldSz cx="9144000" cy="6858000" type="screen4x3"/>
  <p:notesSz cx="6858000" cy="9144000"/>
  <p:defaultTex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7193" autoAdjust="0"/>
  </p:normalViewPr>
  <p:slideViewPr>
    <p:cSldViewPr>
      <p:cViewPr varScale="1">
        <p:scale>
          <a:sx n="87" d="100"/>
          <a:sy n="87" d="100"/>
        </p:scale>
        <p:origin x="-2280" y="-90"/>
      </p:cViewPr>
      <p:guideLst>
        <p:guide orient="horz" pos="2176"/>
        <p:guide pos="2899"/>
      </p:guideLst>
    </p:cSldViewPr>
  </p:slideViewPr>
  <p:outlineViewPr>
    <p:cViewPr>
      <p:scale>
        <a:sx n="33" d="100"/>
        <a:sy n="33" d="100"/>
      </p:scale>
      <p:origin x="0" y="7788"/>
    </p:cViewPr>
  </p:outlineViewPr>
  <p:notesTextViewPr>
    <p:cViewPr>
      <p:scale>
        <a:sx n="100" d="100"/>
        <a:sy n="100" d="100"/>
      </p:scale>
      <p:origin x="0" y="0"/>
    </p:cViewPr>
  </p:notesTextViewPr>
  <p:notesViewPr>
    <p:cSldViewPr>
      <p:cViewPr varScale="1">
        <p:scale>
          <a:sx n="83" d="100"/>
          <a:sy n="83" d="100"/>
        </p:scale>
        <p:origin x="-1422" y="-84"/>
      </p:cViewPr>
      <p:guideLst>
        <p:guide orient="horz" pos="2880"/>
        <p:guide pos="2174"/>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notesMaster" Target="notesMasters/notesMaster1.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9" Type="http://schemas.openxmlformats.org/officeDocument/2006/relationships/tableStyles" Target="tableStyles.xml"/><Relationship Id="rId118" Type="http://schemas.openxmlformats.org/officeDocument/2006/relationships/viewProps" Target="viewProps.xml"/><Relationship Id="rId117" Type="http://schemas.openxmlformats.org/officeDocument/2006/relationships/presProps" Target="presProps.xml"/><Relationship Id="rId116" Type="http://schemas.openxmlformats.org/officeDocument/2006/relationships/handoutMaster" Target="handoutMasters/handoutMaster1.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ea typeface="黑体" panose="02010609060101010101" pitchFamily="49" charset="-122"/>
              </a:defRPr>
            </a:lvl1pPr>
          </a:lstStyle>
          <a:p>
            <a:pPr>
              <a:defRPr/>
            </a:pPr>
            <a:endParaRPr lang="zh-CN" alt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ea typeface="黑体" panose="02010609060101010101" pitchFamily="49" charset="-122"/>
              </a:defRPr>
            </a:lvl1pPr>
          </a:lstStyle>
          <a:p>
            <a:pPr>
              <a:defRPr/>
            </a:pPr>
            <a:endParaRPr lang="en-US" altLang="zh-CN"/>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ea typeface="黑体" panose="02010609060101010101" pitchFamily="49" charset="-122"/>
              </a:defRPr>
            </a:lvl1pPr>
          </a:lstStyle>
          <a:p>
            <a:pPr>
              <a:defRPr/>
            </a:pPr>
            <a:endParaRPr lang="en-US" altLang="zh-CN"/>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ea typeface="黑体" panose="02010609060101010101" pitchFamily="49" charset="-122"/>
              </a:defRPr>
            </a:lvl1pPr>
          </a:lstStyle>
          <a:p>
            <a:pPr>
              <a:defRPr/>
            </a:pPr>
            <a:fld id="{A38DB4CC-5CD2-423A-B59D-65537D2EF057}"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9626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96261" name="Rectangle 5"/>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a:spcBef>
                <a:spcPct val="30000"/>
              </a:spcBef>
            </a:pPr>
            <a:r>
              <a:rPr lang="zh-CN" altLang="en-US" sz="1200" b="0">
                <a:solidFill>
                  <a:schemeClr val="tx1"/>
                </a:solidFill>
                <a:latin typeface="Arial" panose="020B0604020202020204" pitchFamily="34" charset="0"/>
              </a:rPr>
              <a:t>单击此处编辑母版文本样式</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第二级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第三级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第四级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第五级</a:t>
            </a:r>
            <a:endParaRPr lang="zh-CN" altLang="en-US" sz="1200" b="0">
              <a:solidFill>
                <a:schemeClr val="tx1"/>
              </a:solidFill>
              <a:latin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endParaRPr lang="zh-CN"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fld id="{4DB254F3-F443-4ED3-8BA0-7B6B5ABB885B}" type="slidenum">
              <a:rPr lang="zh-CN" altLang="en-US"/>
            </a:fld>
            <a:endParaRPr lang="en-US"/>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大家知道第一台计算机是怎么诞生的吗？它诞生于</a:t>
            </a:r>
            <a:r>
              <a:rPr lang="en-US" altLang="zh-CN" dirty="0" smtClean="0"/>
              <a:t>1946</a:t>
            </a:r>
            <a:r>
              <a:rPr lang="zh-CN" altLang="en-US" dirty="0" smtClean="0"/>
              <a:t>年</a:t>
            </a:r>
            <a:r>
              <a:rPr lang="en-US" altLang="zh-CN" dirty="0" smtClean="0"/>
              <a:t>2</a:t>
            </a:r>
            <a:r>
              <a:rPr lang="zh-CN" altLang="en-US" dirty="0" smtClean="0"/>
              <a:t>月</a:t>
            </a:r>
            <a:r>
              <a:rPr lang="en-US" altLang="zh-CN" dirty="0" smtClean="0"/>
              <a:t>14</a:t>
            </a:r>
            <a:r>
              <a:rPr lang="zh-CN" altLang="en-US" dirty="0" smtClean="0"/>
              <a:t>日的美国宾夕法尼亚大学，</a:t>
            </a:r>
            <a:r>
              <a:rPr lang="zh-CN" altLang="en-US" sz="1200" b="0" i="0" kern="1200" dirty="0" smtClean="0">
                <a:solidFill>
                  <a:schemeClr val="tx1"/>
                </a:solidFill>
                <a:effectLst/>
                <a:latin typeface="Arial" panose="020B0604020202020204" pitchFamily="34" charset="0"/>
                <a:ea typeface="+mn-ea"/>
                <a:cs typeface="+mn-cs"/>
              </a:rPr>
              <a:t>研制电子计算机的想法产生于第二次世界大战进行期间。当时激战正酣，各国的武器装备还很差，占主要地位的战略武器就是飞机和大炮，因此研制和开发新型大炮和导弹就显得十分必要和迫切。为此美国陆军军械部在</a:t>
            </a:r>
            <a:r>
              <a:rPr lang="zh-CN" altLang="en-US" sz="1200" b="0" i="0" u="none" strike="noStrike" kern="1200" dirty="0" smtClean="0">
                <a:solidFill>
                  <a:schemeClr val="tx1"/>
                </a:solidFill>
                <a:effectLst/>
                <a:latin typeface="Arial" panose="020B0604020202020204" pitchFamily="34" charset="0"/>
                <a:ea typeface="+mn-ea"/>
                <a:cs typeface="+mn-cs"/>
              </a:rPr>
              <a:t>马里兰州</a:t>
            </a:r>
            <a:r>
              <a:rPr lang="zh-CN" altLang="en-US" sz="1200" b="0" i="0" kern="1200" dirty="0" smtClean="0">
                <a:solidFill>
                  <a:schemeClr val="tx1"/>
                </a:solidFill>
                <a:effectLst/>
                <a:latin typeface="Arial" panose="020B0604020202020204" pitchFamily="34" charset="0"/>
                <a:ea typeface="+mn-ea"/>
                <a:cs typeface="+mn-cs"/>
              </a:rPr>
              <a:t>的阿伯丁设立了“弹道研究实验室”。美国军方要求该实验室每天为陆军炮弹部队提供</a:t>
            </a:r>
            <a:r>
              <a:rPr lang="en-US" altLang="zh-CN" sz="1200" b="0" i="0" kern="1200" dirty="0" smtClean="0">
                <a:solidFill>
                  <a:schemeClr val="tx1"/>
                </a:solidFill>
                <a:effectLst/>
                <a:latin typeface="Arial" panose="020B0604020202020204" pitchFamily="34" charset="0"/>
                <a:ea typeface="+mn-ea"/>
                <a:cs typeface="+mn-cs"/>
              </a:rPr>
              <a:t>6</a:t>
            </a:r>
            <a:r>
              <a:rPr lang="zh-CN" altLang="en-US" sz="1200" b="0" i="0" kern="1200" dirty="0" smtClean="0">
                <a:solidFill>
                  <a:schemeClr val="tx1"/>
                </a:solidFill>
                <a:effectLst/>
                <a:latin typeface="Arial" panose="020B0604020202020204" pitchFamily="34" charset="0"/>
                <a:ea typeface="+mn-ea"/>
                <a:cs typeface="+mn-cs"/>
              </a:rPr>
              <a:t>张射表以便对导弹的研制进行技术鉴定。事实上每张射表都要计算几百条弹道，而每条弹道的数学模型是一组非常复杂的非线性方程组。这些方程组是没有办法求出准确解的，因此只能用数值方法近似地进行计算。当时为了给美国军械试验提供准确而及时的弹道火力表，迫切需要有一种高速的计算工具。因此在美国军方的大力支持下，世界上第一台电子计算机</a:t>
            </a:r>
            <a:r>
              <a:rPr lang="en-US" altLang="zh-CN" sz="1200" b="0" i="0" kern="1200" dirty="0" smtClean="0">
                <a:solidFill>
                  <a:schemeClr val="tx1"/>
                </a:solidFill>
                <a:effectLst/>
                <a:latin typeface="Arial" panose="020B0604020202020204" pitchFamily="34" charset="0"/>
                <a:ea typeface="+mn-ea"/>
                <a:cs typeface="+mn-cs"/>
              </a:rPr>
              <a:t>ENIAC</a:t>
            </a:r>
            <a:r>
              <a:rPr lang="zh-CN" altLang="en-US" sz="1200" b="0" i="0" kern="1200" dirty="0" smtClean="0">
                <a:solidFill>
                  <a:schemeClr val="tx1"/>
                </a:solidFill>
                <a:effectLst/>
                <a:latin typeface="Arial" panose="020B0604020202020204" pitchFamily="34" charset="0"/>
                <a:ea typeface="+mn-ea"/>
                <a:cs typeface="+mn-cs"/>
              </a:rPr>
              <a:t>于</a:t>
            </a:r>
            <a:r>
              <a:rPr lang="en-US" altLang="zh-CN" sz="1200" b="0" i="0" kern="1200" dirty="0" smtClean="0">
                <a:solidFill>
                  <a:schemeClr val="tx1"/>
                </a:solidFill>
                <a:effectLst/>
                <a:latin typeface="Arial" panose="020B0604020202020204" pitchFamily="34" charset="0"/>
                <a:ea typeface="+mn-ea"/>
                <a:cs typeface="+mn-cs"/>
              </a:rPr>
              <a:t>1942</a:t>
            </a:r>
            <a:r>
              <a:rPr lang="zh-CN" altLang="en-US" sz="1200" b="0" i="0" kern="1200" dirty="0" smtClean="0">
                <a:solidFill>
                  <a:schemeClr val="tx1"/>
                </a:solidFill>
                <a:effectLst/>
                <a:latin typeface="Arial" panose="020B0604020202020204" pitchFamily="34" charset="0"/>
                <a:ea typeface="+mn-ea"/>
                <a:cs typeface="+mn-cs"/>
              </a:rPr>
              <a:t>年开始研制。有人说战争是万恶之源，其实也促进了科技的发展。而第一台计算机有什么特点呢。</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便于你们更好的理解计算机是怎样运行的</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endParaRPr lang="zh-CN" altLang="en-US" dirty="0" smtClean="0"/>
          </a:p>
          <a:p>
            <a:r>
              <a:rPr lang="zh-CN" altLang="en-US" dirty="0"/>
              <a:t>谈起计算机，我们不得不提起一个人，那就是冯。诺依曼，他是一个美籍匈牙利的数学家，同时也是一个犹太人，早期玩计算机的都是数学家，</a:t>
            </a:r>
            <a:endParaRPr lang="zh-CN" altLang="en-US" dirty="0"/>
          </a:p>
          <a:p>
            <a:r>
              <a:rPr lang="zh-CN" altLang="en-US" dirty="0"/>
              <a:t>为什么说他是现在计算机的趋型，因为我们现代计算机说白了也是上面所说的结构，只是控制器和运算器变成了</a:t>
            </a:r>
            <a:r>
              <a:rPr lang="en-US" altLang="zh-CN" dirty="0"/>
              <a:t>cpu</a:t>
            </a:r>
            <a:endParaRPr lang="en-US" altLang="zh-CN"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1978</a:t>
            </a:r>
            <a:r>
              <a:rPr lang="zh-CN" altLang="en-US" dirty="0" smtClean="0"/>
              <a:t>年，冯诺依曼和两位科学家就第一家计算机</a:t>
            </a:r>
            <a:r>
              <a:rPr lang="en-US" altLang="zh-CN" dirty="0" err="1" smtClean="0"/>
              <a:t>entic</a:t>
            </a:r>
            <a:r>
              <a:rPr lang="zh-CN" altLang="en-US" dirty="0" smtClean="0"/>
              <a:t>的诞生方案的基础上，为普林斯大学研制</a:t>
            </a:r>
            <a:r>
              <a:rPr lang="en-US" altLang="zh-CN" dirty="0" err="1" smtClean="0"/>
              <a:t>ias</a:t>
            </a:r>
            <a:r>
              <a:rPr lang="zh-CN" altLang="en-US" dirty="0" smtClean="0"/>
              <a:t>计算机时，又提出了一个更加完善的设计报告</a:t>
            </a:r>
            <a:r>
              <a:rPr lang="en-US" altLang="zh-CN" dirty="0" smtClean="0"/>
              <a:t>,</a:t>
            </a:r>
            <a:r>
              <a:rPr lang="zh-CN" altLang="en-US" dirty="0" smtClean="0"/>
              <a:t>叫</a:t>
            </a:r>
            <a:r>
              <a:rPr lang="en-US" altLang="zh-CN" dirty="0" smtClean="0"/>
              <a:t>《</a:t>
            </a:r>
            <a:r>
              <a:rPr lang="zh-CN" altLang="en-US" dirty="0" smtClean="0"/>
              <a:t>电子计算机逻辑设计初探</a:t>
            </a:r>
            <a:r>
              <a:rPr lang="en-US" altLang="zh-CN" dirty="0" smtClean="0"/>
              <a:t>》</a:t>
            </a:r>
            <a:r>
              <a:rPr lang="zh-CN" altLang="en-US" dirty="0" smtClean="0"/>
              <a:t>，这份报告的流转，掀起了全球范围内的计算机热，他们的综合思想，就是冯诺依曼的体系结构，其中心就是存储程序的思想。这一概念也带动了计算机的发展，他标志着电子计算机时代的真正开始，指导着以后计算机的设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CEC397-C197-47E0-BFA0-804A3D84538B}" type="slidenum">
              <a:rPr lang="en-US" altLang="zh-CN"/>
            </a:fld>
            <a:endParaRPr lang="en-US" altLang="zh-CN"/>
          </a:p>
        </p:txBody>
      </p:sp>
      <p:sp>
        <p:nvSpPr>
          <p:cNvPr id="617474" name="Rectangle 2"/>
          <p:cNvSpPr>
            <a:spLocks noGrp="1" noRot="1" noChangeAspect="1" noChangeArrowheads="1" noTextEdit="1"/>
          </p:cNvSpPr>
          <p:nvPr>
            <p:ph type="sldImg"/>
          </p:nvPr>
        </p:nvSpPr>
        <p:spPr/>
      </p:sp>
      <p:sp>
        <p:nvSpPr>
          <p:cNvPr id="617475" name="Rectangle 3"/>
          <p:cNvSpPr>
            <a:spLocks noGrp="1" noChangeArrowheads="1"/>
          </p:cNvSpPr>
          <p:nvPr>
            <p:ph type="body" idx="1"/>
          </p:nvPr>
        </p:nvSpPr>
        <p:spPr>
          <a:xfrm>
            <a:off x="685800" y="4343400"/>
            <a:ext cx="5486400" cy="4114800"/>
          </a:xfrm>
          <a:prstGeom prst="rect">
            <a:avLst/>
          </a:prstGeom>
        </p:spPr>
        <p:txBody>
          <a:bodyPr/>
          <a:lstStyle/>
          <a:p>
            <a:r>
              <a:rPr lang="en-US" altLang="zh-CN" sz="1000" b="1">
                <a:latin typeface="华文楷体" panose="02010600040101010101" pitchFamily="2" charset="-122"/>
                <a:ea typeface="华文楷体" panose="02010600040101010101" pitchFamily="2" charset="-122"/>
              </a:rPr>
              <a:t>1946</a:t>
            </a:r>
            <a:r>
              <a:rPr lang="zh-CN" altLang="en-US" sz="1000" b="1">
                <a:latin typeface="华文楷体" panose="02010600040101010101" pitchFamily="2" charset="-122"/>
                <a:ea typeface="华文楷体" panose="02010600040101010101" pitchFamily="2" charset="-122"/>
              </a:rPr>
              <a:t>年由美籍匈牙利数学家冯</a:t>
            </a:r>
            <a:r>
              <a:rPr lang="en-US" altLang="zh-CN" sz="1000" b="1">
                <a:latin typeface="华文楷体" panose="02010600040101010101" pitchFamily="2" charset="-122"/>
                <a:ea typeface="华文楷体" panose="02010600040101010101" pitchFamily="2" charset="-122"/>
              </a:rPr>
              <a:t>·</a:t>
            </a:r>
            <a:r>
              <a:rPr lang="zh-CN" altLang="en-US" sz="1000" b="1">
                <a:latin typeface="华文楷体" panose="02010600040101010101" pitchFamily="2" charset="-122"/>
                <a:ea typeface="华文楷体" panose="02010600040101010101" pitchFamily="2" charset="-122"/>
              </a:rPr>
              <a:t>诺伊曼提出</a:t>
            </a:r>
            <a:endParaRPr lang="zh-CN" altLang="en-US" sz="1000" b="1">
              <a:latin typeface="华文楷体" panose="02010600040101010101" pitchFamily="2" charset="-122"/>
              <a:ea typeface="华文楷体" panose="0201060004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我举个粗糙的例子，操作数就相当于故事的主角，操作码则是故事的剧本，告诉他要怎么做</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r>
              <a:rPr lang="en-US" altLang="zh-CN"/>
              <a:t>p14</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计算机的发展史，也验证了</a:t>
            </a:r>
            <a:r>
              <a:rPr lang="en-US" altLang="zh-CN" dirty="0" err="1" smtClean="0"/>
              <a:t>intel</a:t>
            </a:r>
            <a:r>
              <a:rPr lang="zh-CN" altLang="en-US" dirty="0" smtClean="0"/>
              <a:t>公司创始人摩尔的预言，他曾预言“集成电路中的晶体管数每年（后来改成了每</a:t>
            </a:r>
            <a:r>
              <a:rPr lang="en-US" altLang="zh-CN" dirty="0" smtClean="0"/>
              <a:t>18</a:t>
            </a:r>
            <a:r>
              <a:rPr lang="zh-CN" altLang="en-US" dirty="0" smtClean="0"/>
              <a:t>个月）翻一番，芯片的性能也随之提高一倍”，这一预测，也被计算机界成为摩尔定律，近代计算机的发展历史也重复证实了这一定律。</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字符这个概念还是比较好理解的，但是其他概念就不是这么好理解了，有些同学看了课本的概念解释之后仍然是云里雾里，下面我就这些概念进行了一个简单的总结</a:t>
            </a:r>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在</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出现之前，已经有许多种不同的标准：美国的</a:t>
            </a:r>
            <a:r>
              <a:rPr lang="en-US" altLang="zh-CN" sz="1200" b="0" i="0" kern="1200" dirty="0" smtClean="0">
                <a:solidFill>
                  <a:schemeClr val="tx1"/>
                </a:solidFill>
                <a:effectLst/>
                <a:latin typeface="Arial" panose="020B0604020202020204" pitchFamily="34" charset="0"/>
                <a:ea typeface="+mn-ea"/>
                <a:cs typeface="+mn-cs"/>
              </a:rPr>
              <a:t>ASCII</a:t>
            </a:r>
            <a:r>
              <a:rPr lang="zh-CN" altLang="en-US" sz="1200" b="0" i="0" kern="1200" dirty="0" smtClean="0">
                <a:solidFill>
                  <a:schemeClr val="tx1"/>
                </a:solidFill>
                <a:effectLst/>
                <a:latin typeface="Arial" panose="020B0604020202020204" pitchFamily="34" charset="0"/>
                <a:ea typeface="+mn-ea"/>
                <a:cs typeface="+mn-cs"/>
              </a:rPr>
              <a:t>、西欧语言中的</a:t>
            </a:r>
            <a:r>
              <a:rPr lang="en-US" altLang="zh-CN" sz="1200" b="0" i="0" kern="1200" dirty="0" smtClean="0">
                <a:solidFill>
                  <a:schemeClr val="tx1"/>
                </a:solidFill>
                <a:effectLst/>
                <a:latin typeface="Arial" panose="020B0604020202020204" pitchFamily="34" charset="0"/>
                <a:ea typeface="+mn-ea"/>
                <a:cs typeface="+mn-cs"/>
              </a:rPr>
              <a:t>ISO 8859-1</a:t>
            </a:r>
            <a:r>
              <a:rPr lang="zh-CN" altLang="en-US" sz="1200" b="0" i="0" kern="1200" dirty="0" smtClean="0">
                <a:solidFill>
                  <a:schemeClr val="tx1"/>
                </a:solidFill>
                <a:effectLst/>
                <a:latin typeface="Arial" panose="020B0604020202020204" pitchFamily="34" charset="0"/>
                <a:ea typeface="+mn-ea"/>
                <a:cs typeface="+mn-cs"/>
              </a:rPr>
              <a:t>、俄国的</a:t>
            </a:r>
            <a:r>
              <a:rPr lang="en-US" altLang="zh-CN" sz="1200" b="0" i="0" kern="1200" dirty="0" smtClean="0">
                <a:solidFill>
                  <a:schemeClr val="tx1"/>
                </a:solidFill>
                <a:effectLst/>
                <a:latin typeface="Arial" panose="020B0604020202020204" pitchFamily="34" charset="0"/>
                <a:ea typeface="+mn-ea"/>
                <a:cs typeface="+mn-cs"/>
              </a:rPr>
              <a:t>KOI-8</a:t>
            </a:r>
            <a:r>
              <a:rPr lang="zh-CN" altLang="en-US" sz="1200" b="0" i="0" kern="1200" dirty="0" smtClean="0">
                <a:solidFill>
                  <a:schemeClr val="tx1"/>
                </a:solidFill>
                <a:effectLst/>
                <a:latin typeface="Arial" panose="020B0604020202020204" pitchFamily="34" charset="0"/>
                <a:ea typeface="+mn-ea"/>
                <a:cs typeface="+mn-cs"/>
              </a:rPr>
              <a:t>、中国的</a:t>
            </a:r>
            <a:r>
              <a:rPr lang="en-US" altLang="zh-CN" sz="1200" b="0" i="0" kern="1200" dirty="0" smtClean="0">
                <a:solidFill>
                  <a:schemeClr val="tx1"/>
                </a:solidFill>
                <a:effectLst/>
                <a:latin typeface="Arial" panose="020B0604020202020204" pitchFamily="34" charset="0"/>
                <a:ea typeface="+mn-ea"/>
                <a:cs typeface="+mn-cs"/>
              </a:rPr>
              <a:t>GB118030</a:t>
            </a:r>
            <a:r>
              <a:rPr lang="zh-CN" altLang="en-US" sz="1200" b="0" i="0" kern="1200" dirty="0" smtClean="0">
                <a:solidFill>
                  <a:schemeClr val="tx1"/>
                </a:solidFill>
                <a:effectLst/>
                <a:latin typeface="Arial" panose="020B0604020202020204" pitchFamily="34" charset="0"/>
                <a:ea typeface="+mn-ea"/>
                <a:cs typeface="+mn-cs"/>
              </a:rPr>
              <a:t>和</a:t>
            </a:r>
            <a:r>
              <a:rPr lang="en-US" altLang="zh-CN" sz="1200" b="0" i="0" kern="1200" dirty="0" smtClean="0">
                <a:solidFill>
                  <a:schemeClr val="tx1"/>
                </a:solidFill>
                <a:effectLst/>
                <a:latin typeface="Arial" panose="020B0604020202020204" pitchFamily="34" charset="0"/>
                <a:ea typeface="+mn-ea"/>
                <a:cs typeface="+mn-cs"/>
              </a:rPr>
              <a:t>BIG-5</a:t>
            </a:r>
            <a:r>
              <a:rPr lang="zh-CN" altLang="en-US" sz="1200" b="0" i="0" kern="1200" dirty="0" smtClean="0">
                <a:solidFill>
                  <a:schemeClr val="tx1"/>
                </a:solidFill>
                <a:effectLst/>
                <a:latin typeface="Arial" panose="020B0604020202020204" pitchFamily="34" charset="0"/>
                <a:ea typeface="+mn-ea"/>
                <a:cs typeface="+mn-cs"/>
              </a:rPr>
              <a:t>等等，但是这么多字符集就产生了下面两个问题：一个是对于任意给定的代码值，在不同的编码方案下有可能对应不同的字母；二是这么多个字符，有些有些常用的字符采用单字节编码，而另一些字符则需要两个或更多个字节，这样容易混乱（采用大字符集的语言其编码长度有可能不同。）例如，有些常用的字符采用单字节编码，而另一些字符则需要两个或更多个字节。</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设计</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编码的目的就是要解决这些问题。，他为全世界所有语言的每个字符都设定了统一的且唯一的二进制编码，以满足各种总要求。</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字符是抽象的最小文本单位。它没有固定的形状（可能是一个字形），而且没有值。“</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是一个字符，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字符集是字符的集合。就比如汉字字符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编码字符集是一个字符集，它为每一个字符分配一个唯一数字。</a:t>
            </a:r>
            <a:r>
              <a:rPr lang="en-US" altLang="zh-CN" sz="1200" b="0" i="0" kern="1200" dirty="0" smtClean="0">
                <a:solidFill>
                  <a:schemeClr val="tx1"/>
                </a:solidFill>
                <a:effectLst/>
                <a:latin typeface="Arial" panose="020B0604020202020204" pitchFamily="34" charset="0"/>
                <a:ea typeface="+mn-ea"/>
                <a:cs typeface="+mn-cs"/>
              </a:rPr>
              <a:t>Unicode </a:t>
            </a:r>
            <a:r>
              <a:rPr lang="zh-CN" altLang="en-US" sz="1200" b="0" i="0" kern="1200" dirty="0" smtClean="0">
                <a:solidFill>
                  <a:schemeClr val="tx1"/>
                </a:solidFill>
                <a:effectLst/>
                <a:latin typeface="Arial" panose="020B0604020202020204" pitchFamily="34" charset="0"/>
                <a:ea typeface="+mn-ea"/>
                <a:cs typeface="+mn-cs"/>
              </a:rPr>
              <a:t>标准的核心是一个编码字符集，</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dirty="0" smtClean="0">
                <a:solidFill>
                  <a:schemeClr val="tx1"/>
                </a:solidFill>
              </a:rPr>
              <a:t>由于</a:t>
            </a:r>
            <a:r>
              <a:rPr lang="en-US" altLang="zh-CN" sz="1200" dirty="0" smtClean="0">
                <a:solidFill>
                  <a:schemeClr val="tx1"/>
                </a:solidFill>
              </a:rPr>
              <a:t>ASCII</a:t>
            </a:r>
            <a:r>
              <a:rPr lang="zh-CN" altLang="zh-CN" sz="1200" dirty="0" smtClean="0">
                <a:solidFill>
                  <a:schemeClr val="tx1"/>
                </a:solidFill>
              </a:rPr>
              <a:t>码只使用单字节编码单元中的低</a:t>
            </a:r>
            <a:r>
              <a:rPr lang="en-US" altLang="zh-CN" sz="1200" dirty="0" smtClean="0">
                <a:solidFill>
                  <a:schemeClr val="tx1"/>
                </a:solidFill>
              </a:rPr>
              <a:t>7</a:t>
            </a:r>
            <a:r>
              <a:rPr lang="zh-CN" altLang="zh-CN" sz="1200" dirty="0" smtClean="0">
                <a:solidFill>
                  <a:schemeClr val="tx1"/>
                </a:solidFill>
              </a:rPr>
              <a:t>位，因此</a:t>
            </a:r>
            <a:r>
              <a:rPr lang="en-US" altLang="zh-CN" sz="1200" dirty="0" smtClean="0">
                <a:solidFill>
                  <a:schemeClr val="tx1"/>
                </a:solidFill>
              </a:rPr>
              <a:t>ASCII</a:t>
            </a:r>
            <a:r>
              <a:rPr lang="zh-CN" altLang="zh-CN" sz="1200" dirty="0" smtClean="0">
                <a:solidFill>
                  <a:schemeClr val="tx1"/>
                </a:solidFill>
              </a:rPr>
              <a:t>码可被扩展。</a:t>
            </a:r>
            <a:r>
              <a:rPr lang="zh-CN" altLang="en-US" sz="1200" dirty="0" smtClean="0">
                <a:solidFill>
                  <a:schemeClr val="tx1"/>
                </a:solidFill>
              </a:rPr>
              <a:t>我们把第八位置为</a:t>
            </a:r>
            <a:r>
              <a:rPr lang="en-US" altLang="zh-CN" sz="1200" dirty="0" smtClean="0">
                <a:solidFill>
                  <a:schemeClr val="tx1"/>
                </a:solidFill>
              </a:rPr>
              <a:t>1</a:t>
            </a:r>
            <a:r>
              <a:rPr lang="zh-CN" altLang="en-US" sz="1200" dirty="0" smtClean="0">
                <a:solidFill>
                  <a:schemeClr val="tx1"/>
                </a:solidFill>
              </a:rPr>
              <a:t>，就派生了另外的的字符集，</a:t>
            </a:r>
            <a:r>
              <a:rPr lang="en-US" altLang="zh-CN" sz="1200" dirty="0" smtClean="0">
                <a:solidFill>
                  <a:srgbClr val="C00000"/>
                </a:solidFill>
              </a:rPr>
              <a:t>ANSI</a:t>
            </a:r>
            <a:r>
              <a:rPr lang="zh-CN" altLang="zh-CN" sz="1200" dirty="0" smtClean="0">
                <a:solidFill>
                  <a:srgbClr val="C00000"/>
                </a:solidFill>
              </a:rPr>
              <a:t>字符集</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网络化：现在计算机最大的特点就是能实现信息的相互传递和资源共享。现在我们获取信息的最大方式就是上网，同时也促进互联网行业的发展，诞生了大数据挖掘这个行业。</a:t>
            </a:r>
            <a:endParaRPr lang="en-US" altLang="zh-CN" dirty="0" smtClean="0"/>
          </a:p>
          <a:p>
            <a:r>
              <a:rPr lang="zh-CN" altLang="en-US" dirty="0" smtClean="0"/>
              <a:t>智能化：这一方向的发展也诞生了人工智能这个概念，很多影视作品也很喜欢拿人工智能当题材，我推荐你们去看威尔史密斯的机械公敌。就是讲人工智能的觉醒。</a:t>
            </a:r>
            <a:endParaRPr lang="en-US" altLang="zh-CN" dirty="0" smtClean="0"/>
          </a:p>
          <a:p>
            <a:r>
              <a:rPr lang="zh-CN" altLang="en-US" dirty="0" smtClean="0"/>
              <a:t>多媒体化：多媒体技术是一门跨学科的新技术，他可以把图文，声像等多种媒体融在一起，统一由计算机管理，并集成诶一个具有人机交互性的新系统，现在多媒体也成为一般计算机的基本功能。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7611276-360B-4F31-AD14-400B66FB6E00}" type="slidenum">
              <a:rPr lang="en-US" altLang="zh-CN"/>
            </a:fld>
            <a:endParaRPr lang="en-US" altLang="zh-CN"/>
          </a:p>
        </p:txBody>
      </p:sp>
      <p:sp>
        <p:nvSpPr>
          <p:cNvPr id="836610" name="Rectangle 2"/>
          <p:cNvSpPr>
            <a:spLocks noGrp="1" noRot="1" noChangeAspect="1" noChangeArrowheads="1" noTextEdit="1"/>
          </p:cNvSpPr>
          <p:nvPr>
            <p:ph type="sldImg"/>
          </p:nvPr>
        </p:nvSpPr>
        <p:spPr/>
      </p:sp>
      <p:sp>
        <p:nvSpPr>
          <p:cNvPr id="836611" name="Rectangle 3"/>
          <p:cNvSpPr>
            <a:spLocks noGrp="1" noChangeArrowheads="1"/>
          </p:cNvSpPr>
          <p:nvPr>
            <p:ph type="body" idx="1"/>
          </p:nvPr>
        </p:nvSpPr>
        <p:spPr>
          <a:xfrm>
            <a:off x="685800" y="4343400"/>
            <a:ext cx="5486400" cy="4114800"/>
          </a:xfrm>
          <a:prstGeom prst="rect">
            <a:avLst/>
          </a:prstGeom>
        </p:spPr>
        <p:txBody>
          <a:bodyPr/>
          <a:lstStyle/>
          <a:p>
            <a:r>
              <a:rPr lang="zh-CN" altLang="en-US" b="1"/>
              <a:t>如果将汉字国标码用于计算机内部存储传输，则汉字国标码的每个字节和标准</a:t>
            </a:r>
            <a:r>
              <a:rPr lang="en-US" altLang="zh-CN" b="1"/>
              <a:t>ASCII</a:t>
            </a:r>
            <a:r>
              <a:rPr lang="zh-CN" altLang="en-US" b="1"/>
              <a:t>码就没法区别了（每个字节均用低</a:t>
            </a:r>
            <a:r>
              <a:rPr lang="en-US" altLang="zh-CN" b="1"/>
              <a:t>7</a:t>
            </a:r>
            <a:r>
              <a:rPr lang="zh-CN" altLang="en-US" b="1"/>
              <a:t>位来编码，最高位均为</a:t>
            </a:r>
            <a:r>
              <a:rPr lang="en-US" altLang="zh-CN" b="1"/>
              <a:t>0</a:t>
            </a:r>
            <a:r>
              <a:rPr lang="zh-CN" altLang="en-US" b="1"/>
              <a:t>）。</a:t>
            </a:r>
            <a:endParaRPr lang="zh-CN" altLang="en-US" b="1"/>
          </a:p>
          <a:p>
            <a:endParaRPr lang="zh-CN" altLang="en-US" b="1"/>
          </a:p>
          <a:p>
            <a:r>
              <a:rPr lang="zh-CN" altLang="en-US" b="1"/>
              <a:t>因此汉字在计算机内部存储传输则采用一种被称为汉字机内码的编码来表示。汉字机内码是在汉字国标码的基础上把每个字节的最高位由</a:t>
            </a:r>
            <a:r>
              <a:rPr lang="en-US" altLang="zh-CN" b="1"/>
              <a:t>0</a:t>
            </a:r>
            <a:r>
              <a:rPr lang="zh-CN" altLang="en-US" b="1"/>
              <a:t>变</a:t>
            </a:r>
            <a:r>
              <a:rPr lang="en-US" altLang="zh-CN" b="1"/>
              <a:t>1</a:t>
            </a:r>
            <a:r>
              <a:rPr lang="zh-CN" altLang="en-US" b="1"/>
              <a:t>，其他位不变来编码的。</a:t>
            </a:r>
            <a:endParaRPr lang="zh-CN" altLang="en-US"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B8679D7-9189-4B76-8561-A3FB0017EBE3}" type="slidenum">
              <a:rPr lang="en-US" altLang="zh-CN"/>
            </a:fld>
            <a:endParaRPr lang="en-US" altLang="zh-CN"/>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xfrm>
            <a:off x="685800" y="4343400"/>
            <a:ext cx="5486400" cy="4114800"/>
          </a:xfrm>
          <a:prstGeom prst="rect">
            <a:avLst/>
          </a:prstGeom>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kern="1200" dirty="0" smtClean="0">
                <a:solidFill>
                  <a:schemeClr val="tx1"/>
                </a:solidFill>
                <a:effectLst/>
                <a:latin typeface="Arial" panose="020B0604020202020204" pitchFamily="34" charset="0"/>
                <a:ea typeface="+mn-ea"/>
                <a:cs typeface="+mn-cs"/>
              </a:rPr>
              <a:t>云是什么，云是</a:t>
            </a:r>
            <a:r>
              <a:rPr lang="zh-CN" altLang="en-US" sz="1200" b="0" i="0" u="none" strike="noStrike" kern="1200" dirty="0" smtClean="0">
                <a:solidFill>
                  <a:schemeClr val="tx1"/>
                </a:solidFill>
                <a:effectLst/>
                <a:latin typeface="Arial" panose="020B0604020202020204" pitchFamily="34" charset="0"/>
                <a:ea typeface="+mn-ea"/>
                <a:cs typeface="+mn-cs"/>
              </a:rPr>
              <a:t>网络，互联网</a:t>
            </a:r>
            <a:r>
              <a:rPr lang="zh-CN" altLang="en-US" sz="1200" b="0" i="0" kern="1200" dirty="0" smtClean="0">
                <a:solidFill>
                  <a:schemeClr val="tx1"/>
                </a:solidFill>
                <a:effectLst/>
                <a:latin typeface="Arial" panose="020B0604020202020204" pitchFamily="34" charset="0"/>
                <a:ea typeface="+mn-ea"/>
                <a:cs typeface="+mn-cs"/>
              </a:rPr>
              <a:t>的一种比喻说法，就像天上的云一样虚无缥缈，但无所不在，而实际上你们应该用用过云产品，就百度网盘来存储东西，你们实验室的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盘登录也可以算是云，只不过私有云，只有登录内网才能使用我们的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盘，就像在校外就登录不了；而云计算是什么呢？云计算的定义有多种说法。对于到底什么是云计算，至少可以找到</a:t>
            </a:r>
            <a:r>
              <a:rPr lang="en-US" altLang="zh-CN" sz="1200" b="0" i="0" kern="1200" dirty="0" smtClean="0">
                <a:solidFill>
                  <a:schemeClr val="tx1"/>
                </a:solidFill>
                <a:effectLst/>
                <a:latin typeface="Arial" panose="020B0604020202020204" pitchFamily="34" charset="0"/>
                <a:ea typeface="+mn-ea"/>
                <a:cs typeface="+mn-cs"/>
              </a:rPr>
              <a:t>1000</a:t>
            </a:r>
            <a:r>
              <a:rPr lang="zh-CN" altLang="en-US" sz="1200" b="0" i="0" kern="1200" dirty="0" smtClean="0">
                <a:solidFill>
                  <a:schemeClr val="tx1"/>
                </a:solidFill>
                <a:effectLst/>
                <a:latin typeface="Arial" panose="020B0604020202020204" pitchFamily="34" charset="0"/>
                <a:ea typeface="+mn-ea"/>
                <a:cs typeface="+mn-cs"/>
              </a:rPr>
              <a:t>种解释。现阶段广为接受的是美国</a:t>
            </a:r>
            <a:r>
              <a:rPr lang="zh-CN" altLang="en-US" sz="1200" b="0" i="0" u="none" strike="noStrike" kern="1200" dirty="0" smtClean="0">
                <a:solidFill>
                  <a:schemeClr val="tx1"/>
                </a:solidFill>
                <a:effectLst/>
                <a:latin typeface="Arial" panose="020B0604020202020204" pitchFamily="34" charset="0"/>
                <a:ea typeface="+mn-ea"/>
                <a:cs typeface="+mn-cs"/>
              </a:rPr>
              <a:t>国家标准</a:t>
            </a:r>
            <a:r>
              <a:rPr lang="zh-CN" altLang="en-US" sz="1200" b="0" i="0" kern="1200" dirty="0" smtClean="0">
                <a:solidFill>
                  <a:schemeClr val="tx1"/>
                </a:solidFill>
                <a:effectLst/>
                <a:latin typeface="Arial" panose="020B0604020202020204" pitchFamily="34" charset="0"/>
                <a:ea typeface="+mn-ea"/>
                <a:cs typeface="+mn-cs"/>
              </a:rPr>
              <a:t>与技术研究院（</a:t>
            </a:r>
            <a:r>
              <a:rPr lang="en-US" altLang="zh-CN" sz="1200" b="0" i="0" u="none" strike="noStrike" kern="1200" dirty="0" smtClean="0">
                <a:solidFill>
                  <a:schemeClr val="tx1"/>
                </a:solidFill>
                <a:effectLst/>
                <a:latin typeface="Arial" panose="020B0604020202020204" pitchFamily="34" charset="0"/>
                <a:ea typeface="+mn-ea"/>
                <a:cs typeface="+mn-cs"/>
              </a:rPr>
              <a:t>NIST</a:t>
            </a:r>
            <a:r>
              <a:rPr lang="zh-CN" altLang="en-US" sz="1200" b="0" i="0" kern="1200" dirty="0" smtClean="0">
                <a:solidFill>
                  <a:schemeClr val="tx1"/>
                </a:solidFill>
                <a:effectLst/>
                <a:latin typeface="Arial" panose="020B0604020202020204" pitchFamily="34" charset="0"/>
                <a:ea typeface="+mn-ea"/>
                <a:cs typeface="+mn-cs"/>
              </a:rPr>
              <a:t>）定义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r>
              <a:rPr lang="zh-CN" altLang="en-US"/>
              <a:t>早期我们部署一个网站，就需要买一个服务器，拉一条网络，装一下操作系统，然后才能部署我们的网站，这样成本也会比较高，而且需要有维护人员。</a:t>
            </a:r>
            <a:endParaRPr lang="zh-CN" altLang="en-US"/>
          </a:p>
          <a:p>
            <a:r>
              <a:rPr lang="zh-CN" altLang="en-US"/>
              <a:t>而云计算则颠覆了这种模式，云计算总结起来有三种模式，</a:t>
            </a:r>
            <a:endParaRPr lang="zh-CN" altLang="en-US"/>
          </a:p>
          <a:p>
            <a:r>
              <a:rPr lang="zh-CN" altLang="en-US"/>
              <a:t>而这三种模式我想到了一个非常生动的例子，就是去吃烧烤。</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第五页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a:t>
            </a:r>
            <a:r>
              <a:rPr lang="zh-CN" altLang="en-US" sz="1200" b="0" i="0" kern="1200" dirty="0" smtClean="0">
                <a:solidFill>
                  <a:srgbClr val="FF0000"/>
                </a:solidFill>
                <a:effectLst/>
                <a:latin typeface="Arial" panose="020B0604020202020204" pitchFamily="34" charset="0"/>
                <a:ea typeface="+mn-ea"/>
                <a:cs typeface="+mn-cs"/>
              </a:rPr>
              <a:t>物品与物品</a:t>
            </a:r>
            <a:r>
              <a:rPr lang="zh-CN" altLang="en-US" sz="1200" b="0" i="0" kern="1200" dirty="0" smtClean="0">
                <a:solidFill>
                  <a:schemeClr val="tx1"/>
                </a:solidFill>
                <a:effectLst/>
                <a:latin typeface="Arial" panose="020B0604020202020204" pitchFamily="34" charset="0"/>
                <a:ea typeface="+mn-ea"/>
                <a:cs typeface="+mn-cs"/>
              </a:rPr>
              <a:t>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）”。顾名思义，物联网就是物物相连的互联网。这有两层意思：其一，物联网的核心和基础仍然是互联网，是在互联网基础上的延伸和扩展的网络；其二，其用户端延伸和扩展到了任何物品与物品之间，进行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dirty="0" smtClean="0">
                <a:solidFill>
                  <a:schemeClr val="tx1"/>
                </a:solidFill>
              </a:rPr>
              <a:t>（举个例子，我们天猫京东进行搜索某样东西，天猫或京东都会有未来几点推送这些产品的商家给你，这就是他们运用了大数据的结果。）</a:t>
            </a:r>
            <a:endParaRPr lang="zh-CN" altLang="zh-CN" sz="12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lvl="2" indent="0" algn="l" defTabSz="0" rtl="0" eaLnBrk="0" fontAlgn="base" latinLnBrk="0" hangingPunct="0">
              <a:lnSpc>
                <a:spcPct val="100000"/>
              </a:lnSpc>
              <a:spcBef>
                <a:spcPct val="30000"/>
              </a:spcBef>
              <a:spcAft>
                <a:spcPct val="0"/>
              </a:spcAft>
              <a:buClrTx/>
              <a:buSzTx/>
              <a:buFontTx/>
              <a:buNone/>
              <a:defRPr/>
            </a:pPr>
            <a:r>
              <a:rPr lang="zh-CN" altLang="en-US" dirty="0" smtClean="0"/>
              <a:t>从不同角度的看计算机的发展，计算机的分类也有所不同，</a:t>
            </a:r>
            <a:r>
              <a:rPr lang="zh-CN" altLang="zh-CN" sz="2800" dirty="0" smtClean="0">
                <a:solidFill>
                  <a:schemeClr val="tx1"/>
                </a:solidFill>
              </a:rPr>
              <a:t>数字计算机</a:t>
            </a:r>
            <a:r>
              <a:rPr lang="zh-CN" altLang="en-US" sz="2800" dirty="0" smtClean="0">
                <a:solidFill>
                  <a:schemeClr val="tx1"/>
                </a:solidFill>
              </a:rPr>
              <a:t>一般处理的是非连续变化的数据，他有三大优点，一是他以数字化形式表示各种数据（字符，声音，图像），而数字形式便于存储，二是他有较大的数值范围和较高的精度，三是他除了数值运算之外，还能进行行逻辑运算，而这里大家要注意下，除非特别声明，所说的计算机一班指数字计算机。</a:t>
            </a:r>
            <a:endParaRPr lang="en-US" altLang="zh-CN" sz="2800" dirty="0" smtClean="0">
              <a:solidFill>
                <a:schemeClr val="tx1"/>
              </a:solidFill>
            </a:endParaRPr>
          </a:p>
          <a:p>
            <a:pPr marL="0" marR="0" lvl="2" indent="0" algn="l" defTabSz="0" rtl="0" eaLnBrk="0" fontAlgn="base" latinLnBrk="0" hangingPunct="0">
              <a:lnSpc>
                <a:spcPct val="100000"/>
              </a:lnSpc>
              <a:spcBef>
                <a:spcPct val="30000"/>
              </a:spcBef>
              <a:spcAft>
                <a:spcPct val="0"/>
              </a:spcAft>
              <a:buClrTx/>
              <a:buSzTx/>
              <a:buFontTx/>
              <a:buNone/>
              <a:defRPr/>
            </a:pPr>
            <a:r>
              <a:rPr lang="zh-CN" altLang="en-US" sz="2800" dirty="0" smtClean="0">
                <a:solidFill>
                  <a:schemeClr val="tx1"/>
                </a:solidFill>
              </a:rPr>
              <a:t>模拟计算机：这种计算机处理的是连续变化的数据，输入存储和处理都是模拟量（电流，电压），这种计算机速度也是很高，主要应用连续系统的实时仿真。因此，可以把两混合起来，也组成了第三种混合计算机。</a:t>
            </a:r>
            <a:br>
              <a:rPr lang="en-US" altLang="zh-CN" sz="2800" dirty="0" smtClean="0">
                <a:solidFill>
                  <a:schemeClr val="tx1"/>
                </a:solidFill>
              </a:rPr>
            </a:br>
            <a:r>
              <a:rPr lang="zh-CN" altLang="en-US" sz="2800" dirty="0" smtClean="0">
                <a:solidFill>
                  <a:schemeClr val="tx1"/>
                </a:solidFill>
              </a:rPr>
              <a:t>这种计算机一班由三部分组成，分别由通用模拟计算机，数字计算机和混合接口三部分组成，主要也是应用于严格要求实时的复杂大系统仿真。如导弹系统，航天飞行器系统等。</a:t>
            </a:r>
            <a:endParaRPr lang="en-US" altLang="zh-CN" sz="28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为什么选择围棋项目跟高手李世石进行对决呢，因为研究人工智能的工程师认为，围棋可以说人类智慧的最后一块堡垒，</a:t>
            </a:r>
            <a:r>
              <a:rPr lang="zh-CN" altLang="en-US" sz="1200" b="1" i="0" kern="1200" dirty="0" smtClean="0">
                <a:solidFill>
                  <a:schemeClr val="tx1"/>
                </a:solidFill>
                <a:effectLst/>
                <a:latin typeface="Arial" panose="020B0604020202020204" pitchFamily="34" charset="0"/>
                <a:ea typeface="+mn-ea"/>
                <a:cs typeface="+mn-cs"/>
              </a:rPr>
              <a:t>由于围棋的极度复杂性和深厚的文化秉性，刚开始就有人认为人工智能几乎不可能战胜人类</a:t>
            </a:r>
            <a:r>
              <a:rPr lang="zh-CN" altLang="en-US" sz="1200" b="0" i="0" kern="1200" dirty="0" smtClean="0">
                <a:solidFill>
                  <a:schemeClr val="tx1"/>
                </a:solidFill>
                <a:effectLst/>
                <a:latin typeface="Arial" panose="020B0604020202020204" pitchFamily="34" charset="0"/>
                <a:ea typeface="+mn-ea"/>
                <a:cs typeface="+mn-cs"/>
              </a:rPr>
              <a:t>。</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而结果是李世石败下阵来，这可以说是人工智能的里程碑。但同时也真的有人产生了人工智能的恐惧，其实对于人类来说，现在最大的问题是难以对人工智能的态度形成共识，正如人们当下对于阿尔法的态度一样。很多人正在思考和提议对人工智能的研发设置一定的限制，但显然，现在还不是合适的时机，人工智能目前的水平，还远没有达到引起大多数人危机意识的程度。</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7</a:t>
            </a:r>
            <a:r>
              <a:rPr lang="zh-CN" altLang="en-US" dirty="0" smtClean="0"/>
              <a:t>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DCC8BF4-0A7A-44F6-A35C-C5F871AC3DD5}"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38DC0BDB-DF35-4349-9818-43A6BFE61C3B}"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6E139DB-54C1-4151-8A63-AADE81883B99}"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D55CE39-9D3B-4278-ADF3-402268336088}"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6A9A178-FD9B-49D5-A3DF-AE3637FD8FC8}"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5616714A-909A-4468-B12F-344792DA4D4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462901F-34E6-4326-9FA6-E53B5ECEEBF1}"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F826D9F4-9C17-493F-AFD0-50901914C1F9}"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6521F94-AA14-4501-AB4E-A176CCB8E30E}"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2AAC780-B969-424B-9B6B-942DDCA8321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0A387F6-30C7-46C7-AA37-79976575544C}"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4BAE6076-3C2D-4FD9-BDC7-4294318EB00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04E19462-8DF7-4935-8872-B3CF71E5595B}"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1EC997-3485-4A8C-993A-4B553DE418A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7933FD8-91D2-4DC0-ABE4-1F1B34D84B41}"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BFCBD15-87E8-4361-A872-5A2AE4DAE73C}"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A0FDFC16-6C60-428B-B567-8F10FED06507}"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4496473A-197E-4196-A133-7854DF3D4EE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30143F95-1906-4912-89CB-076506301EC5}"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E0E3B4A4-EFC7-4394-8402-D39BD51958D5}"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B8DA64B-9F02-49FE-9D9D-EC9C32DDB3DE}"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7E468B6B-F073-45D3-A01A-285366FF482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3DEAD27-BAD4-42A2-8654-5DF077D1C24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00A79E59-0296-474D-B970-F31B2E85291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2FF543C-AA8A-492B-AF8D-EE281D6D77BB}"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A0DEAF3A-BD2B-4834-890F-82B66E257CAE}"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DE961DE-4BA5-48AC-AB04-C04B6B5D9325}"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36C329E6-95C1-49BC-86A2-A15234C9A6E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7235C525-72EF-43EA-8FD7-B7025D152314}"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28A8C603-112C-4B9B-AB2C-EAA41AD50FB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D5E62BDF-FBA0-484C-B905-04A5EAE59173}"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B4AF87EF-A80B-4F44-9AE1-8021EE892761}"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5A66394-FB4F-4719-B6F5-C6935ECB21E5}" type="datetime1">
              <a:rPr lang="zh-CN" altLang="en-US" smtClean="0"/>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7391854-E306-49B2-9047-3A0EA16C0037}" type="slidenum">
              <a:rPr lang="en-US" altLang="zh-CN"/>
            </a:fld>
            <a:endParaRPr lang="en-US" altLang="zh-CN"/>
          </a:p>
        </p:txBody>
      </p:sp>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2CE767FE-8AAB-4C18-A86C-7D3F2A01DAF2}" type="datetime1">
              <a:rPr lang="zh-CN" altLang="en-US" smtClean="0"/>
            </a:fld>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A006322E-6CF0-4393-BB6C-E638AA4406E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2FABCF57-4C64-49A7-B5CC-95BC96B837A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49ED0C-0EEF-46E7-9EB6-E27728328C9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CD03B91B-836F-49BE-BC67-9DCC0BEEAF66}"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E3A6A2D-8200-44EA-906C-431403B091D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D197E9D-3B14-4DE3-8C77-90EE9CEE2B32}"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B6D462B4-81A9-41E5-BB35-FC93B67EDAA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440AC780-17C6-455B-82B8-76504BD981FA}"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1F24DF6-22B1-4588-9195-9AC4AD9D9F0D}"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10CB5236-C872-417A-A3F2-93000745BE12}"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AD9E9F0-269B-4423-964F-1F752A2DD95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2724F578-8134-4D94-A2F8-215E457566FF}"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46DCA5-D4C4-4B28-8A8B-D043082DA29A}"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36DD0613-1724-40A9-9281-92E69C5EB20E}"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6EC648D0-80C1-438F-B76E-4031B0DE93A7}" type="slidenum">
              <a:rPr lang="zh-CN" altLang="en-US"/>
            </a:fld>
            <a:endParaRPr lang="en-US" sz="2200" b="1">
              <a:solidFill>
                <a:schemeClr val="bg1"/>
              </a:solidFill>
              <a:ea typeface="+mj-ea"/>
            </a:endParaRP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1027"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2A18287F-21E2-4030-AC21-2CEE04FB67A8}" type="datetime1">
              <a:rPr lang="zh-CN" altLang="en-US" smtClean="0"/>
            </a:fld>
            <a:endParaRPr lang="zh-CN"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2F5B9968-9566-482F-8D07-DF396EFBFB95}"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2051"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2052"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E417783A-2ACC-49D7-9C31-BB32CB6D46A4}" type="datetime1">
              <a:rPr lang="zh-CN" altLang="en-US" smtClean="0"/>
            </a:fld>
            <a:endParaRPr lang="zh-CN"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B8994E1C-AFA6-403C-A1EE-FAB496D0981D}"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image" Target="../media/image44.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image" Target="../media/image46.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7.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image" Target="../media/image48.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jpe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jpe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5.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png"/><Relationship Id="rId5" Type="http://schemas.openxmlformats.org/officeDocument/2006/relationships/oleObject" Target="../embeddings/oleObject2.bin"/><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1" Type="http://schemas.openxmlformats.org/officeDocument/2006/relationships/notesSlide" Target="../notesSlides/notesSlide2.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35.png"/><Relationship Id="rId1"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3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image" Target="../media/image38.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9.xml"/><Relationship Id="rId1" Type="http://schemas.openxmlformats.org/officeDocument/2006/relationships/image" Target="../media/image38.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WordArt 2"/>
          <p:cNvSpPr>
            <a:spLocks noChangeArrowheads="1" noChangeShapeType="1" noTextEdit="1"/>
          </p:cNvSpPr>
          <p:nvPr/>
        </p:nvSpPr>
        <p:spPr bwMode="auto">
          <a:xfrm>
            <a:off x="1116013" y="1844675"/>
            <a:ext cx="6769100" cy="7207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r>
              <a:rPr lang="zh-CN" altLang="en-US"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大学计算机</a:t>
            </a: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endParaRPr lang="zh-CN" altLang="en-US" sz="3600" kern="10" dirty="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endParaRPr>
          </a:p>
        </p:txBody>
      </p:sp>
      <p:sp>
        <p:nvSpPr>
          <p:cNvPr id="4099" name="WordArt 3" descr="绿色大理石"/>
          <p:cNvSpPr>
            <a:spLocks noChangeArrowheads="1" noChangeShapeType="1" noTextEdit="1"/>
          </p:cNvSpPr>
          <p:nvPr/>
        </p:nvSpPr>
        <p:spPr bwMode="auto">
          <a:xfrm>
            <a:off x="2051050" y="3140075"/>
            <a:ext cx="4968875" cy="57785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第</a:t>
            </a:r>
            <a:r>
              <a:rPr lang="en-US" altLang="zh-CN"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1</a:t>
            </a: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章 </a:t>
            </a: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计算机系统</a:t>
            </a:r>
            <a:endPar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endParaRPr>
          </a:p>
        </p:txBody>
      </p:sp>
      <p:sp>
        <p:nvSpPr>
          <p:cNvPr id="3076" name="直接连接符 2"/>
          <p:cNvSpPr>
            <a:spLocks noChangeShapeType="1"/>
          </p:cNvSpPr>
          <p:nvPr/>
        </p:nvSpPr>
        <p:spPr bwMode="auto">
          <a:xfrm>
            <a:off x="288925" y="4653136"/>
            <a:ext cx="8459788" cy="1588"/>
          </a:xfrm>
          <a:prstGeom prst="line">
            <a:avLst/>
          </a:prstGeom>
          <a:noFill/>
          <a:ln w="444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7" name="矩形 3"/>
          <p:cNvSpPr>
            <a:spLocks noChangeArrowheads="1"/>
          </p:cNvSpPr>
          <p:nvPr/>
        </p:nvSpPr>
        <p:spPr bwMode="auto">
          <a:xfrm>
            <a:off x="288925" y="4725144"/>
            <a:ext cx="8604250" cy="1785104"/>
          </a:xfrm>
          <a:prstGeom prst="rect">
            <a:avLst/>
          </a:prstGeom>
          <a:solidFill>
            <a:srgbClr val="FFFFCC"/>
          </a:solidFill>
          <a:ln>
            <a:noFill/>
          </a:ln>
        </p:spPr>
        <p:txBody>
          <a:bodyPr>
            <a:spAutoFit/>
          </a:bodyPr>
          <a:lstStyle/>
          <a:p>
            <a:pPr indent="457200"/>
            <a:r>
              <a:rPr lang="zh-CN" altLang="en-US" dirty="0" smtClean="0">
                <a:solidFill>
                  <a:schemeClr val="tx1"/>
                </a:solidFill>
              </a:rPr>
              <a:t>计算机是</a:t>
            </a:r>
            <a:r>
              <a:rPr lang="zh-CN" altLang="en-US" dirty="0">
                <a:solidFill>
                  <a:schemeClr val="tx1"/>
                </a:solidFill>
              </a:rPr>
              <a:t>一种能够按照程序自动运行，快速、高效处理海量数据的现代化智能电子设备</a:t>
            </a:r>
            <a:r>
              <a:rPr lang="zh-CN" altLang="en-US" dirty="0" smtClean="0">
                <a:solidFill>
                  <a:schemeClr val="tx1"/>
                </a:solidFill>
              </a:rPr>
              <a:t>。随着信息、网络技术的高速发展，</a:t>
            </a:r>
            <a:r>
              <a:rPr lang="zh-CN" altLang="en-US" dirty="0">
                <a:solidFill>
                  <a:schemeClr val="tx1"/>
                </a:solidFill>
              </a:rPr>
              <a:t>计算机已经成为</a:t>
            </a:r>
            <a:r>
              <a:rPr lang="zh-CN" altLang="en-US" dirty="0" smtClean="0">
                <a:solidFill>
                  <a:schemeClr val="tx1"/>
                </a:solidFill>
              </a:rPr>
              <a:t>人类生产活动</a:t>
            </a:r>
            <a:r>
              <a:rPr lang="zh-CN" altLang="en-US" dirty="0">
                <a:solidFill>
                  <a:schemeClr val="tx1"/>
                </a:solidFill>
              </a:rPr>
              <a:t>中不可缺少的工具，它是人类进入信息时代的重要标志之一。学习必要的计算机知识，掌握一定的计算机操作技能</a:t>
            </a:r>
            <a:r>
              <a:rPr lang="zh-CN" altLang="en-US" dirty="0" smtClean="0">
                <a:solidFill>
                  <a:schemeClr val="tx1"/>
                </a:solidFill>
              </a:rPr>
              <a:t>，是</a:t>
            </a:r>
            <a:r>
              <a:rPr lang="zh-CN" altLang="en-US" dirty="0">
                <a:solidFill>
                  <a:schemeClr val="tx1"/>
                </a:solidFill>
              </a:rPr>
              <a:t>现代大学生必备的基本素质。</a:t>
            </a:r>
            <a:endParaRPr lang="zh-CN" altLang="en-US" dirty="0">
              <a:solidFill>
                <a:schemeClr val="tx1"/>
              </a:solidFill>
            </a:endParaRPr>
          </a:p>
        </p:txBody>
      </p:sp>
      <p:sp>
        <p:nvSpPr>
          <p:cNvPr id="2" name="日期占位符 1"/>
          <p:cNvSpPr>
            <a:spLocks noGrp="1"/>
          </p:cNvSpPr>
          <p:nvPr>
            <p:ph type="dt" sz="half" idx="10"/>
          </p:nvPr>
        </p:nvSpPr>
        <p:spPr/>
        <p:txBody>
          <a:bodyPr/>
          <a:lstStyle/>
          <a:p>
            <a:pPr>
              <a:defRPr/>
            </a:pPr>
            <a:fld id="{F3B39E9D-498B-41C8-9B1A-675B98CC78F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a:spLocks noGrp="1" noChangeAspect="1" noChangeArrowheads="1"/>
          </p:cNvSpPr>
          <p:nvPr isPhoto="1"/>
        </p:nvSpPr>
        <p:spPr bwMode="auto">
          <a:xfrm>
            <a:off x="828563" y="1160748"/>
            <a:ext cx="7235825" cy="3989387"/>
          </a:xfrm>
          <a:prstGeom prst="rect">
            <a:avLst/>
          </a:prstGeom>
          <a:blipFill dpi="0" rotWithShape="1">
            <a:blip r:embed="rId1"/>
            <a:srcRect/>
            <a:stretch>
              <a:fillRect r="-2929"/>
            </a:stretch>
          </a:blipFill>
          <a:ln w="9525">
            <a:solidFill>
              <a:schemeClr val="tx1"/>
            </a:solidFill>
            <a:miter lim="800000"/>
          </a:ln>
          <a:effectLst/>
        </p:spPr>
        <p:txBody>
          <a:bodyPr/>
          <a:lstStyle/>
          <a:p>
            <a:pPr>
              <a:defRPr/>
            </a:pPr>
            <a:endParaRPr lang="zh-CN" altLang="en-US"/>
          </a:p>
        </p:txBody>
      </p:sp>
      <p:sp>
        <p:nvSpPr>
          <p:cNvPr id="10246" name="Text Box 4"/>
          <p:cNvSpPr txBox="1">
            <a:spLocks noChangeArrowheads="1"/>
          </p:cNvSpPr>
          <p:nvPr/>
        </p:nvSpPr>
        <p:spPr bwMode="auto">
          <a:xfrm>
            <a:off x="828563" y="5265204"/>
            <a:ext cx="7559787"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chemeClr val="tx1"/>
                </a:solidFill>
                <a:latin typeface="Tahoma" panose="020B0604030504040204" pitchFamily="34" charset="0"/>
              </a:rPr>
              <a:t>计算机分类图片</a:t>
            </a:r>
            <a:endParaRPr lang="en-US" altLang="zh-CN" dirty="0">
              <a:solidFill>
                <a:schemeClr val="tx1"/>
              </a:solidFill>
              <a:latin typeface="Tahoma" panose="020B0604030504040204" pitchFamily="34" charset="0"/>
            </a:endParaRPr>
          </a:p>
          <a:p>
            <a:pPr algn="ctr" eaLnBrk="1" hangingPunct="1">
              <a:spcBef>
                <a:spcPct val="50000"/>
              </a:spcBef>
            </a:pPr>
            <a:r>
              <a:rPr lang="zh-CN" altLang="en-US" dirty="0">
                <a:solidFill>
                  <a:schemeClr val="tx1"/>
                </a:solidFill>
                <a:latin typeface="Tahoma" panose="020B0604030504040204" pitchFamily="34" charset="0"/>
              </a:rPr>
              <a:t>（巨型机、大型机、小型机、工作站、台式机、笔记本电脑）</a:t>
            </a:r>
            <a:endParaRPr lang="zh-CN" altLang="en-US" dirty="0">
              <a:solidFill>
                <a:schemeClr val="tx1"/>
              </a:solidFill>
              <a:latin typeface="Tahoma" panose="020B0604030504040204" pitchFamily="34" charset="0"/>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287524" y="944724"/>
            <a:ext cx="8640960" cy="5324535"/>
          </a:xfrm>
          <a:prstGeom prst="rect">
            <a:avLst/>
          </a:prstGeom>
        </p:spPr>
        <p:txBody>
          <a:bodyPr wrap="square">
            <a:spAutoFit/>
          </a:bodyPr>
          <a:lstStyle/>
          <a:p>
            <a:r>
              <a:rPr lang="en-US" altLang="zh-CN" sz="2800" dirty="0">
                <a:solidFill>
                  <a:srgbClr val="C00000"/>
                </a:solidFill>
              </a:rPr>
              <a:t>2</a:t>
            </a:r>
            <a:r>
              <a:rPr lang="zh-CN" altLang="zh-CN" sz="2800" dirty="0">
                <a:solidFill>
                  <a:srgbClr val="C00000"/>
                </a:solidFill>
              </a:rPr>
              <a:t>．大数据处理技术</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rgbClr val="FF0000"/>
                </a:solidFill>
              </a:rPr>
              <a:t>采用</a:t>
            </a:r>
            <a:r>
              <a:rPr lang="zh-CN" altLang="zh-CN" sz="2400" dirty="0">
                <a:solidFill>
                  <a:srgbClr val="FF0000"/>
                </a:solidFill>
              </a:rPr>
              <a:t>多机互连构建分布式集群是现阶段大数据问题的主流解决方案</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集群的核心功能主要包括存储和处理。</a:t>
            </a:r>
            <a:r>
              <a:rPr lang="zh-CN" altLang="zh-CN" sz="2400" dirty="0">
                <a:solidFill>
                  <a:srgbClr val="FF0000"/>
                </a:solidFill>
              </a:rPr>
              <a:t>从存储的角度</a:t>
            </a:r>
            <a:r>
              <a:rPr lang="zh-CN" altLang="zh-CN" sz="2400" dirty="0">
                <a:solidFill>
                  <a:schemeClr val="tx1"/>
                </a:solidFill>
              </a:rPr>
              <a:t>来看，有用于文件存储的分布式文件系统，也有具有数据管理功能的分布式数据库等。</a:t>
            </a:r>
            <a:r>
              <a:rPr lang="zh-CN" altLang="zh-CN" sz="2400" dirty="0">
                <a:solidFill>
                  <a:srgbClr val="FF0000"/>
                </a:solidFill>
              </a:rPr>
              <a:t>从处理的角度</a:t>
            </a:r>
            <a:r>
              <a:rPr lang="zh-CN" altLang="zh-CN" sz="2400" dirty="0">
                <a:solidFill>
                  <a:schemeClr val="tx1"/>
                </a:solidFill>
              </a:rPr>
              <a:t>来看，有面向数据密集型任务的分布式处理架构，也有面向计算密集型任务的分布式处理架构。有的分布式处理架构主要用于处理历史数据，有的则用于处理实时数据。</a:t>
            </a:r>
            <a:endParaRPr lang="zh-CN" altLang="zh-CN" sz="2400" dirty="0">
              <a:solidFill>
                <a:schemeClr val="tx1"/>
              </a:solidFill>
            </a:endParaRPr>
          </a:p>
          <a:p>
            <a:r>
              <a:rPr lang="en-US" altLang="zh-CN" sz="2400" dirty="0" smtClean="0">
                <a:solidFill>
                  <a:schemeClr val="tx1"/>
                </a:solidFill>
              </a:rPr>
              <a:t>        Google</a:t>
            </a:r>
            <a:r>
              <a:rPr lang="zh-CN" altLang="zh-CN" sz="2400" dirty="0">
                <a:solidFill>
                  <a:schemeClr val="tx1"/>
                </a:solidFill>
              </a:rPr>
              <a:t>公司是大数据领域的先驱，它较早地遇到了大数据问题，并开发了一系列分布式技术与系统用于解决这些问题。</a:t>
            </a:r>
            <a:r>
              <a:rPr lang="en-US" altLang="zh-CN" sz="2400" dirty="0">
                <a:solidFill>
                  <a:schemeClr val="tx1"/>
                </a:solidFill>
              </a:rPr>
              <a:t>Hadoop</a:t>
            </a:r>
            <a:r>
              <a:rPr lang="zh-CN" altLang="zh-CN" sz="2400" dirty="0">
                <a:solidFill>
                  <a:schemeClr val="tx1"/>
                </a:solidFill>
              </a:rPr>
              <a:t>软件家族包括了多个分布式系统，这些分布式系统大多参考了</a:t>
            </a:r>
            <a:r>
              <a:rPr lang="en-US" altLang="zh-CN" sz="2400" dirty="0">
                <a:solidFill>
                  <a:schemeClr val="tx1"/>
                </a:solidFill>
              </a:rPr>
              <a:t>Google</a:t>
            </a:r>
            <a:r>
              <a:rPr lang="zh-CN" altLang="zh-CN" sz="2400" dirty="0">
                <a:solidFill>
                  <a:schemeClr val="tx1"/>
                </a:solidFill>
              </a:rPr>
              <a:t>公司的分布式技术，是目前大数据问题的主流解决方案。</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431540" y="1030081"/>
            <a:ext cx="8388932" cy="5324535"/>
          </a:xfrm>
          <a:prstGeom prst="rect">
            <a:avLst/>
          </a:prstGeom>
        </p:spPr>
        <p:txBody>
          <a:bodyPr wrap="square">
            <a:spAutoFit/>
          </a:bodyPr>
          <a:lstStyle/>
          <a:p>
            <a:r>
              <a:rPr lang="en-US" altLang="zh-CN" sz="2800" dirty="0" smtClean="0">
                <a:solidFill>
                  <a:srgbClr val="C00000"/>
                </a:solidFill>
              </a:rPr>
              <a:t>  3</a:t>
            </a:r>
            <a:r>
              <a:rPr lang="zh-CN" altLang="zh-CN" sz="2800" dirty="0">
                <a:solidFill>
                  <a:srgbClr val="C00000"/>
                </a:solidFill>
              </a:rPr>
              <a:t>．大数据的应用</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大</a:t>
            </a:r>
            <a:r>
              <a:rPr lang="zh-CN" altLang="zh-CN" sz="2400" dirty="0">
                <a:solidFill>
                  <a:schemeClr val="tx1"/>
                </a:solidFill>
              </a:rPr>
              <a:t>数据蕴含的价值不断推动着大数据技术和应用研究的创新，而技术和应用的进步反过来也进一步促进了大数据的应用。当前，大数据在国民经济和社会生活的各个方面都得到了广泛的应用</a:t>
            </a:r>
            <a:r>
              <a:rPr lang="zh-CN" altLang="zh-CN" sz="2400" dirty="0" smtClean="0">
                <a:solidFill>
                  <a:schemeClr val="tx1"/>
                </a:solidFill>
              </a:rPr>
              <a:t>。</a:t>
            </a:r>
            <a:endParaRPr lang="en-US" altLang="zh-CN" sz="2400" dirty="0" smtClean="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大数据的主要应用领域：</a:t>
            </a:r>
            <a:endParaRPr lang="zh-CN" altLang="zh-CN" sz="2400" dirty="0">
              <a:solidFill>
                <a:schemeClr val="tx1"/>
              </a:solidFill>
            </a:endParaRPr>
          </a:p>
          <a:p>
            <a:pPr lvl="1"/>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）金融领域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2</a:t>
            </a:r>
            <a:r>
              <a:rPr lang="zh-CN" altLang="zh-CN" sz="2400" dirty="0">
                <a:solidFill>
                  <a:srgbClr val="FF0000"/>
                </a:solidFill>
              </a:rPr>
              <a:t>）电子商务领域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3</a:t>
            </a:r>
            <a:r>
              <a:rPr lang="zh-CN" altLang="zh-CN" sz="2400" dirty="0">
                <a:solidFill>
                  <a:srgbClr val="FF0000"/>
                </a:solidFill>
              </a:rPr>
              <a:t>）移动互联网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4</a:t>
            </a:r>
            <a:r>
              <a:rPr lang="zh-CN" altLang="zh-CN" sz="2400" dirty="0">
                <a:solidFill>
                  <a:srgbClr val="FF0000"/>
                </a:solidFill>
              </a:rPr>
              <a:t>）物联网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5</a:t>
            </a:r>
            <a:r>
              <a:rPr lang="zh-CN" altLang="zh-CN" sz="2400" dirty="0">
                <a:solidFill>
                  <a:srgbClr val="FF0000"/>
                </a:solidFill>
              </a:rPr>
              <a:t>）医疗领域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6</a:t>
            </a:r>
            <a:r>
              <a:rPr lang="zh-CN" altLang="zh-CN" sz="2400" dirty="0">
                <a:solidFill>
                  <a:srgbClr val="FF0000"/>
                </a:solidFill>
              </a:rPr>
              <a:t>）社交媒体领域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7</a:t>
            </a:r>
            <a:r>
              <a:rPr lang="zh-CN" altLang="zh-CN" sz="2400" dirty="0">
                <a:solidFill>
                  <a:srgbClr val="FF0000"/>
                </a:solidFill>
              </a:rPr>
              <a:t>）环境领域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8</a:t>
            </a:r>
            <a:r>
              <a:rPr lang="zh-CN" altLang="zh-CN" sz="2400" dirty="0">
                <a:solidFill>
                  <a:srgbClr val="FF0000"/>
                </a:solidFill>
              </a:rPr>
              <a:t>）交通</a:t>
            </a:r>
            <a:r>
              <a:rPr lang="zh-CN" altLang="zh-CN" sz="2400" dirty="0" smtClean="0">
                <a:solidFill>
                  <a:srgbClr val="FF0000"/>
                </a:solidFill>
              </a:rPr>
              <a:t>领域</a:t>
            </a:r>
            <a:endParaRPr lang="zh-CN" altLang="zh-CN" sz="2400" dirty="0">
              <a:solidFill>
                <a:srgbClr val="FF0000"/>
              </a:solidFill>
            </a:endParaRPr>
          </a:p>
        </p:txBody>
      </p:sp>
      <p:pic>
        <p:nvPicPr>
          <p:cNvPr id="8194" name="Picture 2" descr="C:\Users\wrm\Documents\美图图库\u=1980523597,501404039&amp;fm=27&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00092" y="4041069"/>
            <a:ext cx="2801957" cy="1944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pic>
        <p:nvPicPr>
          <p:cNvPr id="2050" name="Picture 2" descr="C:\Users\Administrator\Desktop\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508" y="908720"/>
            <a:ext cx="8856984" cy="5328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1016732"/>
            <a:ext cx="8712968"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1.5.4  </a:t>
            </a:r>
            <a:r>
              <a:rPr lang="zh-CN" altLang="en-US" sz="2800" dirty="0" smtClean="0">
                <a:solidFill>
                  <a:srgbClr val="C00000"/>
                </a:solidFill>
              </a:rPr>
              <a:t>人工智能</a:t>
            </a:r>
            <a:r>
              <a:rPr lang="en-US" altLang="zh-CN" sz="2800" dirty="0" smtClean="0">
                <a:solidFill>
                  <a:srgbClr val="C00000"/>
                </a:solidFill>
              </a:rPr>
              <a:t>  </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人类</a:t>
            </a:r>
            <a:r>
              <a:rPr lang="zh-CN" altLang="zh-CN" sz="2400" dirty="0">
                <a:solidFill>
                  <a:schemeClr val="tx1"/>
                </a:solidFill>
              </a:rPr>
              <a:t>最早是从自己的抽象思维能力中认识到智能的存在，尽管学术界对“什么是智能”</a:t>
            </a:r>
            <a:r>
              <a:rPr lang="zh-CN" altLang="zh-CN" sz="2400" dirty="0" smtClean="0">
                <a:solidFill>
                  <a:schemeClr val="tx1"/>
                </a:solidFill>
              </a:rPr>
              <a:t>仍</a:t>
            </a:r>
            <a:r>
              <a:rPr lang="zh-CN" altLang="en-US" sz="2400" dirty="0" smtClean="0">
                <a:solidFill>
                  <a:schemeClr val="tx1"/>
                </a:solidFill>
              </a:rPr>
              <a:t>有不同看法</a:t>
            </a:r>
            <a:r>
              <a:rPr lang="zh-CN" altLang="zh-CN" sz="2400" dirty="0" smtClean="0">
                <a:solidFill>
                  <a:schemeClr val="tx1"/>
                </a:solidFill>
              </a:rPr>
              <a:t>，</a:t>
            </a:r>
            <a:r>
              <a:rPr lang="zh-CN" altLang="zh-CN" sz="2400" dirty="0">
                <a:solidFill>
                  <a:schemeClr val="tx1"/>
                </a:solidFill>
              </a:rPr>
              <a:t>但有一点是认同的：“人是有智能的，智能存在于人的思维活动中”。智能是个体有目的的行为、合理的思维、以及有效地适应环境的综合性能力。通俗地说，</a:t>
            </a:r>
            <a:r>
              <a:rPr lang="zh-CN" altLang="zh-CN" sz="2400" dirty="0">
                <a:solidFill>
                  <a:srgbClr val="FF0000"/>
                </a:solidFill>
              </a:rPr>
              <a:t>智能是个体认识客观事物和应用知识解决问题的能力。人类个体的智能是一种综合能力，</a:t>
            </a:r>
            <a:r>
              <a:rPr lang="zh-CN" altLang="zh-CN" sz="2400" dirty="0">
                <a:solidFill>
                  <a:schemeClr val="tx1"/>
                </a:solidFill>
              </a:rPr>
              <a:t>具体地说，可以包括：感知与认识客观事物、客观世界与自我的能力；通过学习取得经验、积累知识的能力；理解知识、运用知识和经验分析问题与解决问题的能力；联想、推理、判断决策的能力；运用语言进行抽象概括的能力；发现、发明、创造、创新的能力；实时、迅速、合理地应付复杂环境的能力；预测、洞察事物发展变化的能力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1</a:t>
            </a:r>
            <a:r>
              <a:rPr lang="zh-CN" altLang="zh-CN" sz="2600" dirty="0" smtClean="0">
                <a:solidFill>
                  <a:srgbClr val="FF0000"/>
                </a:solidFill>
              </a:rPr>
              <a:t>．</a:t>
            </a:r>
            <a:r>
              <a:rPr lang="zh-CN" altLang="en-US" sz="2600" dirty="0" smtClean="0">
                <a:solidFill>
                  <a:srgbClr val="FF0000"/>
                </a:solidFill>
              </a:rPr>
              <a:t>什么是人工智能</a:t>
            </a:r>
            <a:endParaRPr lang="zh-CN" altLang="zh-CN" sz="2600" dirty="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a:t>
            </a:r>
            <a:r>
              <a:rPr lang="en-US" altLang="zh-CN" sz="2400" dirty="0">
                <a:solidFill>
                  <a:schemeClr val="tx1"/>
                </a:solidFill>
              </a:rPr>
              <a:t>AI</a:t>
            </a:r>
            <a:r>
              <a:rPr lang="zh-CN" altLang="zh-CN" sz="2400" dirty="0">
                <a:solidFill>
                  <a:schemeClr val="tx1"/>
                </a:solidFill>
              </a:rPr>
              <a:t>）的一个比较流行的定义，也是该领域较早的定义，是由约翰</a:t>
            </a:r>
            <a:r>
              <a:rPr lang="en-US" altLang="zh-CN" sz="2400" dirty="0">
                <a:solidFill>
                  <a:schemeClr val="tx1"/>
                </a:solidFill>
              </a:rPr>
              <a:t>·</a:t>
            </a:r>
            <a:r>
              <a:rPr lang="zh-CN" altLang="zh-CN" sz="2400" dirty="0">
                <a:solidFill>
                  <a:schemeClr val="tx1"/>
                </a:solidFill>
              </a:rPr>
              <a:t>麦卡锡（</a:t>
            </a:r>
            <a:r>
              <a:rPr lang="en-US" altLang="zh-CN" sz="2400" dirty="0">
                <a:solidFill>
                  <a:schemeClr val="tx1"/>
                </a:solidFill>
              </a:rPr>
              <a:t>John McCarthy</a:t>
            </a:r>
            <a:r>
              <a:rPr lang="zh-CN" altLang="zh-CN" sz="2400" dirty="0">
                <a:solidFill>
                  <a:schemeClr val="tx1"/>
                </a:solidFill>
              </a:rPr>
              <a:t>）在</a:t>
            </a:r>
            <a:r>
              <a:rPr lang="en-US" altLang="zh-CN" sz="2400" dirty="0">
                <a:solidFill>
                  <a:schemeClr val="tx1"/>
                </a:solidFill>
              </a:rPr>
              <a:t>1956</a:t>
            </a:r>
            <a:r>
              <a:rPr lang="zh-CN" altLang="zh-CN" sz="2400" dirty="0">
                <a:solidFill>
                  <a:schemeClr val="tx1"/>
                </a:solidFill>
              </a:rPr>
              <a:t>年的达特茅斯会议（</a:t>
            </a:r>
            <a:r>
              <a:rPr lang="en-US" altLang="zh-CN" sz="2400" dirty="0">
                <a:solidFill>
                  <a:schemeClr val="tx1"/>
                </a:solidFill>
              </a:rPr>
              <a:t>Dartmouth Conference</a:t>
            </a:r>
            <a:r>
              <a:rPr lang="zh-CN" altLang="zh-CN" sz="2400" dirty="0">
                <a:solidFill>
                  <a:schemeClr val="tx1"/>
                </a:solidFill>
              </a:rPr>
              <a:t>）上提出的：</a:t>
            </a:r>
            <a:r>
              <a:rPr lang="zh-CN" altLang="zh-CN" sz="2400" dirty="0">
                <a:solidFill>
                  <a:srgbClr val="FF0000"/>
                </a:solidFill>
              </a:rPr>
              <a:t>人工智能就是要让机器的行为看起来就象是人所表现出的智能行为一样</a:t>
            </a:r>
            <a:r>
              <a:rPr lang="zh-CN" altLang="zh-CN" sz="2400" dirty="0">
                <a:solidFill>
                  <a:schemeClr val="tx1"/>
                </a:solidFill>
              </a:rPr>
              <a:t>。总体来讲，目前对人工智能的定义大体可划分为四类，即机器</a:t>
            </a:r>
            <a:r>
              <a:rPr lang="en-US" altLang="zh-CN" sz="2400" dirty="0">
                <a:solidFill>
                  <a:schemeClr val="tx1"/>
                </a:solidFill>
              </a:rPr>
              <a:t>“</a:t>
            </a:r>
            <a:r>
              <a:rPr lang="zh-CN" altLang="zh-CN" sz="2400" dirty="0">
                <a:solidFill>
                  <a:srgbClr val="FF0000"/>
                </a:solidFill>
              </a:rPr>
              <a:t>像人一样思考</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像人一样行动</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理性地思考</a:t>
            </a:r>
            <a:r>
              <a:rPr lang="en-US" altLang="zh-CN" sz="2400" dirty="0">
                <a:solidFill>
                  <a:srgbClr val="FF0000"/>
                </a:solidFill>
              </a:rPr>
              <a:t>”</a:t>
            </a:r>
            <a:r>
              <a:rPr lang="zh-CN" altLang="zh-CN" sz="2400" dirty="0">
                <a:solidFill>
                  <a:srgbClr val="FF0000"/>
                </a:solidFill>
              </a:rPr>
              <a:t>和</a:t>
            </a:r>
            <a:r>
              <a:rPr lang="en-US" altLang="zh-CN" sz="2400" dirty="0">
                <a:solidFill>
                  <a:srgbClr val="FF0000"/>
                </a:solidFill>
              </a:rPr>
              <a:t>“</a:t>
            </a:r>
            <a:r>
              <a:rPr lang="zh-CN" altLang="zh-CN" sz="2400" dirty="0">
                <a:solidFill>
                  <a:srgbClr val="FF0000"/>
                </a:solidFill>
              </a:rPr>
              <a:t>理性地行动</a:t>
            </a:r>
            <a:r>
              <a:rPr lang="en-US" altLang="zh-CN" sz="2400" dirty="0">
                <a:solidFill>
                  <a:srgbClr val="FF0000"/>
                </a:solidFill>
              </a:rPr>
              <a:t>”</a:t>
            </a:r>
            <a:r>
              <a:rPr lang="zh-CN" altLang="zh-CN" sz="2400" dirty="0">
                <a:solidFill>
                  <a:srgbClr val="FF0000"/>
                </a:solidFill>
              </a:rPr>
              <a:t>。</a:t>
            </a:r>
            <a:r>
              <a:rPr lang="zh-CN" altLang="zh-CN" sz="2400" dirty="0">
                <a:solidFill>
                  <a:schemeClr val="tx1"/>
                </a:solidFill>
              </a:rPr>
              <a:t>这里</a:t>
            </a:r>
            <a:r>
              <a:rPr lang="en-US" altLang="zh-CN" sz="2400" dirty="0">
                <a:solidFill>
                  <a:schemeClr val="tx1"/>
                </a:solidFill>
              </a:rPr>
              <a:t>“</a:t>
            </a:r>
            <a:r>
              <a:rPr lang="zh-CN" altLang="zh-CN" sz="2400" dirty="0">
                <a:solidFill>
                  <a:schemeClr val="tx1"/>
                </a:solidFill>
              </a:rPr>
              <a:t>行动</a:t>
            </a:r>
            <a:r>
              <a:rPr lang="en-US" altLang="zh-CN" sz="2400" dirty="0">
                <a:solidFill>
                  <a:schemeClr val="tx1"/>
                </a:solidFill>
              </a:rPr>
              <a:t>”</a:t>
            </a:r>
            <a:r>
              <a:rPr lang="zh-CN" altLang="zh-CN" sz="2400" dirty="0">
                <a:solidFill>
                  <a:schemeClr val="tx1"/>
                </a:solidFill>
              </a:rPr>
              <a:t>应广义地理解为采取行动，或制定行动的决策，而不是肢体动作</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是计算机应用的一个崭新领域，它是研究、开发用于模拟、延伸和扩展人的智能的理论、方法、技术及应用系统的一门新的技术科学</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9219" name="Picture 3" descr="C:\Users\wrm\Desktop\92305379_1.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124744"/>
            <a:ext cx="8568952" cy="4896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8280920" cy="5328592"/>
          </a:xfrm>
        </p:spPr>
        <p:txBody>
          <a:bodyPr/>
          <a:lstStyle/>
          <a:p>
            <a:pPr marL="0" indent="0">
              <a:buNone/>
            </a:pPr>
            <a:r>
              <a:rPr lang="en-US" altLang="zh-CN" sz="2000" dirty="0">
                <a:solidFill>
                  <a:srgbClr val="C00000"/>
                </a:solidFill>
              </a:rPr>
              <a:t>1997</a:t>
            </a:r>
            <a:r>
              <a:rPr lang="zh-CN" altLang="en-US" sz="2000" dirty="0">
                <a:solidFill>
                  <a:srgbClr val="C00000"/>
                </a:solidFill>
              </a:rPr>
              <a:t>年</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10</a:t>
            </a:r>
            <a:r>
              <a:rPr lang="zh-CN" altLang="en-US" sz="2000" dirty="0">
                <a:solidFill>
                  <a:srgbClr val="C00000"/>
                </a:solidFill>
              </a:rPr>
              <a:t>日，</a:t>
            </a:r>
            <a:r>
              <a:rPr lang="en-US" altLang="zh-CN" sz="2000" dirty="0">
                <a:solidFill>
                  <a:srgbClr val="C00000"/>
                </a:solidFill>
              </a:rPr>
              <a:t>IBM“</a:t>
            </a:r>
            <a:r>
              <a:rPr lang="zh-CN" altLang="en-US" sz="2000" dirty="0">
                <a:solidFill>
                  <a:srgbClr val="C00000"/>
                </a:solidFill>
              </a:rPr>
              <a:t>深蓝”超级计算机再度挑战卡斯帕罗夫，比赛在</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11</a:t>
            </a:r>
            <a:r>
              <a:rPr lang="zh-CN" altLang="en-US" sz="2000" dirty="0">
                <a:solidFill>
                  <a:srgbClr val="C00000"/>
                </a:solidFill>
              </a:rPr>
              <a:t>日结束，最终“深蓝”以</a:t>
            </a:r>
            <a:r>
              <a:rPr lang="en-US" altLang="zh-CN" sz="2000" dirty="0">
                <a:solidFill>
                  <a:srgbClr val="C00000"/>
                </a:solidFill>
              </a:rPr>
              <a:t>3.5:2.5</a:t>
            </a:r>
            <a:r>
              <a:rPr lang="zh-CN" altLang="en-US" sz="2000" dirty="0">
                <a:solidFill>
                  <a:srgbClr val="C00000"/>
                </a:solidFill>
              </a:rPr>
              <a:t>击败卡斯帕罗夫，成为首个在标准比赛时限内击败国际象棋世界冠军的电脑系统</a:t>
            </a:r>
            <a:r>
              <a:rPr lang="zh-CN" altLang="en-US" sz="2000" dirty="0" smtClean="0">
                <a:solidFill>
                  <a:srgbClr val="C00000"/>
                </a:solidFill>
              </a:rPr>
              <a:t>。</a:t>
            </a:r>
            <a:endParaRPr lang="en-US" altLang="zh-CN" sz="2000" dirty="0" smtClean="0">
              <a:solidFill>
                <a:srgbClr val="C00000"/>
              </a:solidFill>
            </a:endParaRPr>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568" y="1988840"/>
            <a:ext cx="7704856" cy="4476126"/>
          </a:xfrm>
          <a:prstGeom prst="rect">
            <a:avLst/>
          </a:prstGeom>
        </p:spPr>
      </p:pic>
    </p:spTree>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531" t="398" r="517" b="23162"/>
          <a:stretch>
            <a:fillRect/>
          </a:stretch>
        </p:blipFill>
        <p:spPr>
          <a:xfrm>
            <a:off x="142359" y="2355270"/>
            <a:ext cx="8426085" cy="4183293"/>
          </a:xfrm>
        </p:spPr>
      </p:pic>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2" name="TextBox 1"/>
          <p:cNvSpPr txBox="1"/>
          <p:nvPr/>
        </p:nvSpPr>
        <p:spPr>
          <a:xfrm>
            <a:off x="0" y="908720"/>
            <a:ext cx="8568444" cy="1446550"/>
          </a:xfrm>
          <a:prstGeom prst="rect">
            <a:avLst/>
          </a:prstGeom>
          <a:noFill/>
        </p:spPr>
        <p:txBody>
          <a:bodyPr wrap="square" rtlCol="0">
            <a:spAutoFit/>
          </a:bodyPr>
          <a:lstStyle/>
          <a:p>
            <a:r>
              <a:rPr lang="en-US" altLang="zh-CN" b="0" dirty="0" smtClean="0">
                <a:solidFill>
                  <a:schemeClr val="tx1"/>
                </a:solidFill>
              </a:rPr>
              <a:t>2016.3</a:t>
            </a:r>
            <a:r>
              <a:rPr lang="zh-CN" altLang="en-US" b="0" dirty="0" smtClean="0">
                <a:solidFill>
                  <a:schemeClr val="tx1"/>
                </a:solidFill>
              </a:rPr>
              <a:t>月。韩国九段</a:t>
            </a:r>
            <a:r>
              <a:rPr lang="zh-CN" altLang="en-US" b="0" dirty="0">
                <a:solidFill>
                  <a:schemeClr val="tx1"/>
                </a:solidFill>
              </a:rPr>
              <a:t>顶尖中国围棋高手李世石（</a:t>
            </a:r>
            <a:r>
              <a:rPr lang="en-US" altLang="zh-CN" b="0" dirty="0">
                <a:solidFill>
                  <a:schemeClr val="tx1"/>
                </a:solidFill>
              </a:rPr>
              <a:t>Lee Se-</a:t>
            </a:r>
            <a:r>
              <a:rPr lang="en-US" altLang="zh-CN" b="0" dirty="0" err="1">
                <a:solidFill>
                  <a:schemeClr val="tx1"/>
                </a:solidFill>
              </a:rPr>
              <a:t>dol</a:t>
            </a:r>
            <a:r>
              <a:rPr lang="zh-CN" altLang="en-US" b="0" dirty="0" smtClean="0">
                <a:solidFill>
                  <a:schemeClr val="tx1"/>
                </a:solidFill>
              </a:rPr>
              <a:t>）与</a:t>
            </a:r>
            <a:r>
              <a:rPr lang="zh-CN" altLang="en-US" b="0" dirty="0">
                <a:solidFill>
                  <a:schemeClr val="tx1"/>
                </a:solidFill>
              </a:rPr>
              <a:t>谷歌人工智能项目</a:t>
            </a:r>
            <a:r>
              <a:rPr lang="en-US" altLang="zh-CN" b="0" dirty="0" err="1">
                <a:solidFill>
                  <a:schemeClr val="tx1"/>
                </a:solidFill>
              </a:rPr>
              <a:t>AlphaGo</a:t>
            </a:r>
            <a:r>
              <a:rPr lang="zh-CN" altLang="en-US" b="0" dirty="0">
                <a:solidFill>
                  <a:schemeClr val="tx1"/>
                </a:solidFill>
              </a:rPr>
              <a:t>在首尔四季酒店展开对决，整个比赛分五轮</a:t>
            </a:r>
            <a:r>
              <a:rPr lang="zh-CN" altLang="en-US" b="0" dirty="0" smtClean="0">
                <a:solidFill>
                  <a:schemeClr val="tx1"/>
                </a:solidFill>
              </a:rPr>
              <a:t>进行，最终李世石</a:t>
            </a:r>
            <a:r>
              <a:rPr lang="en-US" altLang="zh-CN" b="0" dirty="0" smtClean="0">
                <a:solidFill>
                  <a:schemeClr val="tx1"/>
                </a:solidFill>
              </a:rPr>
              <a:t>1-4</a:t>
            </a:r>
            <a:r>
              <a:rPr lang="zh-CN" altLang="en-US" b="0" dirty="0" smtClean="0">
                <a:solidFill>
                  <a:schemeClr val="tx1"/>
                </a:solidFill>
              </a:rPr>
              <a:t>败下阵来。人类智慧在电脑前落败，人工智能的发展让科技界欢欣鼓舞。</a:t>
            </a:r>
            <a:endParaRPr lang="zh-CN" altLang="en-US" dirty="0">
              <a:solidFill>
                <a:schemeClr val="tx1"/>
              </a:solidFill>
            </a:endParaRPr>
          </a:p>
        </p:txBody>
      </p:sp>
    </p:spTree>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2</a:t>
            </a:r>
            <a:r>
              <a:rPr lang="zh-CN" altLang="zh-CN" sz="2800" dirty="0">
                <a:solidFill>
                  <a:srgbClr val="FF0000"/>
                </a:solidFill>
              </a:rPr>
              <a:t>．人工智能的研究</a:t>
            </a:r>
            <a:r>
              <a:rPr lang="zh-CN" altLang="zh-CN" sz="2800" dirty="0" smtClean="0">
                <a:solidFill>
                  <a:srgbClr val="FF0000"/>
                </a:solidFill>
              </a:rPr>
              <a:t>内容</a:t>
            </a:r>
            <a:endParaRPr lang="en-US" altLang="zh-CN" sz="2800" dirty="0" smtClean="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学科研究的主要内容包括：知识表示、自动推理和搜索方法、机器学习和知识获取、知识处理系统、自然语言理解、计算机视觉、智能机器人、自动程序设计等方面。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TextBox 3"/>
          <p:cNvSpPr txBox="1"/>
          <p:nvPr/>
        </p:nvSpPr>
        <p:spPr>
          <a:xfrm>
            <a:off x="719572" y="3176972"/>
            <a:ext cx="3348372" cy="2554545"/>
          </a:xfrm>
          <a:prstGeom prst="rect">
            <a:avLst/>
          </a:prstGeom>
          <a:solidFill>
            <a:schemeClr val="accent1">
              <a:lumMod val="20000"/>
              <a:lumOff val="80000"/>
            </a:schemeClr>
          </a:solidFill>
        </p:spPr>
        <p:txBody>
          <a:bodyPr wrap="square" rtlCol="0">
            <a:spAutoFit/>
          </a:bodyPr>
          <a:lstStyle/>
          <a:p>
            <a:pPr marL="342900" indent="-342900">
              <a:buFont typeface="Wingdings" panose="05000000000000000000" pitchFamily="2" charset="2"/>
              <a:buChar char="l"/>
            </a:pPr>
            <a:r>
              <a:rPr lang="zh-CN" altLang="zh-CN" sz="3200" dirty="0" smtClean="0">
                <a:solidFill>
                  <a:schemeClr val="tx1"/>
                </a:solidFill>
              </a:rPr>
              <a:t>知识表示</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问题求解</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搜索</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机器学习</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a:solidFill>
                  <a:schemeClr val="tx1"/>
                </a:solidFill>
              </a:rPr>
              <a:t>知识处理</a:t>
            </a:r>
            <a:endParaRPr lang="zh-CN" altLang="en-US" sz="3200" dirty="0">
              <a:solidFill>
                <a:schemeClr val="tx1"/>
              </a:solidFill>
            </a:endParaRPr>
          </a:p>
        </p:txBody>
      </p:sp>
      <p:pic>
        <p:nvPicPr>
          <p:cNvPr id="10243" name="Picture 3" descr="C:\Users\wrm\Desktop\u=2080244877,3349557979&amp;fm=173&amp;app=25&amp;f=JPE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4170" y="3032956"/>
            <a:ext cx="4650318" cy="3157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221720"/>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3</a:t>
            </a:r>
            <a:r>
              <a:rPr lang="zh-CN" altLang="zh-CN" sz="2800" dirty="0" smtClean="0">
                <a:solidFill>
                  <a:srgbClr val="FF0000"/>
                </a:solidFill>
              </a:rPr>
              <a:t>．</a:t>
            </a:r>
            <a:r>
              <a:rPr lang="zh-CN" altLang="zh-CN" sz="2800" dirty="0">
                <a:solidFill>
                  <a:srgbClr val="FF0000"/>
                </a:solidFill>
              </a:rPr>
              <a:t>人工智能的应用领域</a:t>
            </a:r>
            <a:endParaRPr lang="en-US" altLang="zh-CN" sz="2800" dirty="0" smtClean="0">
              <a:solidFill>
                <a:srgbClr val="FF0000"/>
              </a:solidFill>
            </a:endParaRPr>
          </a:p>
          <a:p>
            <a:r>
              <a:rPr lang="zh-CN" altLang="en-US" sz="2400" dirty="0" smtClean="0">
                <a:solidFill>
                  <a:schemeClr val="tx1"/>
                </a:solidFill>
              </a:rPr>
              <a:t>        随着</a:t>
            </a:r>
            <a:r>
              <a:rPr lang="zh-CN" altLang="en-US" sz="2400" dirty="0">
                <a:solidFill>
                  <a:schemeClr val="tx1"/>
                </a:solidFill>
              </a:rPr>
              <a:t>人工智能理论研究的发展和成熟，人工智能的应用领域更为宽广，应用效果更为显著。从应用的角度看，人工智能的研究主要集中在以下几个方面。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0242" name="Picture 2" descr="C:\Users\wrm\Desktop\5f53db7590bfbc2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73364" y="3199668"/>
            <a:ext cx="3975100" cy="2641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3234459"/>
            <a:ext cx="4032448" cy="2246769"/>
          </a:xfrm>
          <a:prstGeom prst="rect">
            <a:avLst/>
          </a:prstGeom>
          <a:solidFill>
            <a:srgbClr val="FFFF00"/>
          </a:solidFill>
        </p:spPr>
        <p:txBody>
          <a:bodyPr wrap="square" rtlCol="0">
            <a:spAutoFit/>
          </a:bodyPr>
          <a:lstStyle/>
          <a:p>
            <a:r>
              <a:rPr lang="en-US" altLang="zh-CN" sz="2800" dirty="0">
                <a:solidFill>
                  <a:schemeClr val="tx1"/>
                </a:solidFill>
              </a:rPr>
              <a:t>1</a:t>
            </a:r>
            <a:r>
              <a:rPr lang="zh-CN" altLang="zh-CN" sz="2800" dirty="0">
                <a:solidFill>
                  <a:schemeClr val="tx1"/>
                </a:solidFill>
              </a:rPr>
              <a:t>）</a:t>
            </a:r>
            <a:r>
              <a:rPr lang="zh-CN" altLang="zh-CN" sz="2800" dirty="0" smtClean="0">
                <a:solidFill>
                  <a:schemeClr val="tx1"/>
                </a:solidFill>
              </a:rPr>
              <a:t>问题求解</a:t>
            </a:r>
            <a:endParaRPr lang="en-US" altLang="zh-CN" sz="2800" dirty="0" smtClean="0">
              <a:solidFill>
                <a:schemeClr val="tx1"/>
              </a:solidFill>
            </a:endParaRPr>
          </a:p>
          <a:p>
            <a:r>
              <a:rPr lang="en-US" altLang="zh-CN" sz="2800" dirty="0">
                <a:solidFill>
                  <a:schemeClr val="tx1"/>
                </a:solidFill>
              </a:rPr>
              <a:t>2</a:t>
            </a:r>
            <a:r>
              <a:rPr lang="zh-CN" altLang="zh-CN" sz="2800" dirty="0">
                <a:solidFill>
                  <a:schemeClr val="tx1"/>
                </a:solidFill>
              </a:rPr>
              <a:t>）逻辑推理与</a:t>
            </a:r>
            <a:r>
              <a:rPr lang="zh-CN" altLang="zh-CN" sz="2800" dirty="0" smtClean="0">
                <a:solidFill>
                  <a:schemeClr val="tx1"/>
                </a:solidFill>
              </a:rPr>
              <a:t>定理证明</a:t>
            </a:r>
            <a:endParaRPr lang="en-US" altLang="zh-CN" sz="2800" dirty="0" smtClean="0">
              <a:solidFill>
                <a:schemeClr val="tx1"/>
              </a:solidFill>
            </a:endParaRPr>
          </a:p>
          <a:p>
            <a:r>
              <a:rPr lang="en-US" altLang="zh-CN" sz="2800" dirty="0">
                <a:solidFill>
                  <a:schemeClr val="tx1"/>
                </a:solidFill>
              </a:rPr>
              <a:t>3</a:t>
            </a:r>
            <a:r>
              <a:rPr lang="zh-CN" altLang="zh-CN" sz="2800" dirty="0">
                <a:solidFill>
                  <a:schemeClr val="tx1"/>
                </a:solidFill>
              </a:rPr>
              <a:t>）</a:t>
            </a:r>
            <a:r>
              <a:rPr lang="zh-CN" altLang="zh-CN" sz="2800" dirty="0" smtClean="0">
                <a:solidFill>
                  <a:schemeClr val="tx1"/>
                </a:solidFill>
              </a:rPr>
              <a:t>自然语言处理</a:t>
            </a:r>
            <a:endParaRPr lang="en-US" altLang="zh-CN" sz="2800" dirty="0" smtClean="0">
              <a:solidFill>
                <a:schemeClr val="tx1"/>
              </a:solidFill>
            </a:endParaRPr>
          </a:p>
          <a:p>
            <a:r>
              <a:rPr lang="en-US" altLang="zh-CN" sz="2800" dirty="0">
                <a:solidFill>
                  <a:schemeClr val="tx1"/>
                </a:solidFill>
              </a:rPr>
              <a:t>4</a:t>
            </a:r>
            <a:r>
              <a:rPr lang="zh-CN" altLang="zh-CN" sz="2800" dirty="0">
                <a:solidFill>
                  <a:schemeClr val="tx1"/>
                </a:solidFill>
              </a:rPr>
              <a:t>）智能信息检索</a:t>
            </a:r>
            <a:r>
              <a:rPr lang="zh-CN" altLang="zh-CN" sz="2800" dirty="0" smtClean="0">
                <a:solidFill>
                  <a:schemeClr val="tx1"/>
                </a:solidFill>
              </a:rPr>
              <a:t>技术</a:t>
            </a:r>
            <a:endParaRPr lang="en-US" altLang="zh-CN" sz="2800" dirty="0" smtClean="0">
              <a:solidFill>
                <a:schemeClr val="tx1"/>
              </a:solidFill>
            </a:endParaRPr>
          </a:p>
          <a:p>
            <a:r>
              <a:rPr lang="en-US" altLang="zh-CN" sz="2800" dirty="0">
                <a:solidFill>
                  <a:schemeClr val="tx1"/>
                </a:solidFill>
              </a:rPr>
              <a:t>5</a:t>
            </a:r>
            <a:r>
              <a:rPr lang="zh-CN" altLang="zh-CN" sz="2800" dirty="0">
                <a:solidFill>
                  <a:schemeClr val="tx1"/>
                </a:solidFill>
              </a:rPr>
              <a:t>）专家系统</a:t>
            </a:r>
            <a:endParaRPr lang="zh-CN" altLang="en-US"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天河一号、二号超级计算机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pic>
        <p:nvPicPr>
          <p:cNvPr id="16386" name="Picture 2" descr="C:\Users\ADMINI~1\AppData\Local\Temp\ksohtml\wps_clip_image-2557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3573016"/>
            <a:ext cx="7272808" cy="288032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l="2167" t="27336" r="2527" b="6982"/>
          <a:stretch>
            <a:fillRect/>
          </a:stretch>
        </p:blipFill>
        <p:spPr bwMode="auto">
          <a:xfrm>
            <a:off x="899592" y="872716"/>
            <a:ext cx="7200800" cy="262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188980" y="1412776"/>
            <a:ext cx="523220" cy="1368152"/>
          </a:xfrm>
          <a:prstGeom prst="rect">
            <a:avLst/>
          </a:prstGeom>
          <a:noFill/>
        </p:spPr>
        <p:txBody>
          <a:bodyPr vert="eaVert" wrap="square" rtlCol="0">
            <a:spAutoFit/>
          </a:bodyPr>
          <a:lstStyle/>
          <a:p>
            <a:r>
              <a:rPr lang="zh-CN" altLang="en-US" dirty="0" smtClean="0">
                <a:solidFill>
                  <a:srgbClr val="C00000"/>
                </a:solidFill>
              </a:rPr>
              <a:t>天河一号</a:t>
            </a:r>
            <a:endParaRPr lang="zh-CN" altLang="en-US" dirty="0">
              <a:solidFill>
                <a:srgbClr val="C00000"/>
              </a:solidFill>
            </a:endParaRPr>
          </a:p>
        </p:txBody>
      </p:sp>
      <p:sp>
        <p:nvSpPr>
          <p:cNvPr id="7" name="TextBox 6"/>
          <p:cNvSpPr txBox="1"/>
          <p:nvPr/>
        </p:nvSpPr>
        <p:spPr>
          <a:xfrm>
            <a:off x="8189240" y="4185084"/>
            <a:ext cx="523220" cy="1368152"/>
          </a:xfrm>
          <a:prstGeom prst="rect">
            <a:avLst/>
          </a:prstGeom>
          <a:noFill/>
        </p:spPr>
        <p:txBody>
          <a:bodyPr vert="eaVert" wrap="square" rtlCol="0">
            <a:spAutoFit/>
          </a:bodyPr>
          <a:lstStyle/>
          <a:p>
            <a:r>
              <a:rPr lang="zh-CN" altLang="en-US" dirty="0" smtClean="0">
                <a:solidFill>
                  <a:srgbClr val="C00000"/>
                </a:solidFill>
              </a:rPr>
              <a:t>天河二号</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980728"/>
            <a:ext cx="8604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4</a:t>
            </a:r>
            <a:r>
              <a:rPr lang="zh-CN" altLang="zh-CN" sz="2800" dirty="0" smtClean="0">
                <a:solidFill>
                  <a:srgbClr val="FF0000"/>
                </a:solidFill>
              </a:rPr>
              <a:t>．</a:t>
            </a:r>
            <a:r>
              <a:rPr lang="zh-CN" altLang="zh-CN" sz="2800" dirty="0">
                <a:solidFill>
                  <a:srgbClr val="FF0000"/>
                </a:solidFill>
              </a:rPr>
              <a:t>人工智能的发展</a:t>
            </a:r>
            <a:r>
              <a:rPr lang="zh-CN" altLang="zh-CN" sz="2800" dirty="0" smtClean="0">
                <a:solidFill>
                  <a:srgbClr val="FF0000"/>
                </a:solidFill>
              </a:rPr>
              <a:t>趋势</a:t>
            </a:r>
            <a:endParaRPr lang="en-US" altLang="zh-CN" sz="2800" dirty="0" smtClean="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1266" name="Picture 2" descr="C:\Users\wrm\Desktop\a53a4f94589b768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1680" y="3104964"/>
            <a:ext cx="5580620" cy="33405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1539377"/>
            <a:ext cx="8244916" cy="1446550"/>
          </a:xfrm>
          <a:prstGeom prst="rect">
            <a:avLst/>
          </a:prstGeom>
          <a:noFill/>
        </p:spPr>
        <p:txBody>
          <a:bodyPr wrap="square" rtlCol="0">
            <a:spAutoFit/>
          </a:bodyPr>
          <a:lstStyle/>
          <a:p>
            <a:r>
              <a:rPr lang="en-US" altLang="zh-CN" dirty="0">
                <a:solidFill>
                  <a:schemeClr val="tx1"/>
                </a:solidFill>
              </a:rPr>
              <a:t>1</a:t>
            </a:r>
            <a:r>
              <a:rPr lang="zh-CN" altLang="zh-CN" dirty="0">
                <a:solidFill>
                  <a:schemeClr val="tx1"/>
                </a:solidFill>
              </a:rPr>
              <a:t>）人工智能技术进入大规模商用</a:t>
            </a:r>
            <a:r>
              <a:rPr lang="zh-CN" altLang="zh-CN" dirty="0" smtClean="0">
                <a:solidFill>
                  <a:schemeClr val="tx1"/>
                </a:solidFill>
              </a:rPr>
              <a:t>阶段</a:t>
            </a:r>
            <a:endParaRPr lang="en-US" altLang="zh-CN" dirty="0" smtClean="0">
              <a:solidFill>
                <a:schemeClr val="tx1"/>
              </a:solidFill>
            </a:endParaRPr>
          </a:p>
          <a:p>
            <a:r>
              <a:rPr lang="en-US" altLang="zh-CN" dirty="0">
                <a:solidFill>
                  <a:schemeClr val="tx1"/>
                </a:solidFill>
              </a:rPr>
              <a:t>2</a:t>
            </a:r>
            <a:r>
              <a:rPr lang="zh-CN" altLang="zh-CN" dirty="0">
                <a:solidFill>
                  <a:schemeClr val="tx1"/>
                </a:solidFill>
              </a:rPr>
              <a:t>）基于深度学习的人工智能的认知能力将达到人类专家顾问</a:t>
            </a:r>
            <a:r>
              <a:rPr lang="zh-CN" altLang="zh-CN" dirty="0" smtClean="0">
                <a:solidFill>
                  <a:schemeClr val="tx1"/>
                </a:solidFill>
              </a:rPr>
              <a:t>级别</a:t>
            </a:r>
            <a:endParaRPr lang="en-US" altLang="zh-CN" dirty="0" smtClean="0">
              <a:solidFill>
                <a:schemeClr val="tx1"/>
              </a:solidFill>
            </a:endParaRPr>
          </a:p>
          <a:p>
            <a:r>
              <a:rPr lang="en-US" altLang="zh-CN" dirty="0">
                <a:solidFill>
                  <a:schemeClr val="tx1"/>
                </a:solidFill>
              </a:rPr>
              <a:t>3</a:t>
            </a:r>
            <a:r>
              <a:rPr lang="zh-CN" altLang="zh-CN" dirty="0">
                <a:solidFill>
                  <a:schemeClr val="tx1"/>
                </a:solidFill>
              </a:rPr>
              <a:t>）人工智能实用主义倾向</a:t>
            </a:r>
            <a:r>
              <a:rPr lang="zh-CN" altLang="zh-CN" dirty="0" smtClean="0">
                <a:solidFill>
                  <a:schemeClr val="tx1"/>
                </a:solidFill>
              </a:rPr>
              <a:t>显著</a:t>
            </a:r>
            <a:endParaRPr lang="en-US" altLang="zh-CN" dirty="0" smtClean="0">
              <a:solidFill>
                <a:schemeClr val="tx1"/>
              </a:solidFill>
            </a:endParaRPr>
          </a:p>
          <a:p>
            <a:r>
              <a:rPr lang="en-US" altLang="zh-CN" dirty="0">
                <a:solidFill>
                  <a:schemeClr val="tx1"/>
                </a:solidFill>
              </a:rPr>
              <a:t>4</a:t>
            </a:r>
            <a:r>
              <a:rPr lang="zh-CN" altLang="zh-CN" dirty="0">
                <a:solidFill>
                  <a:schemeClr val="tx1"/>
                </a:solidFill>
              </a:rPr>
              <a:t>）人工智能技术将严重冲击劳动密集型产业，改变全球经济生态</a:t>
            </a:r>
            <a:endParaRPr lang="zh-CN" altLang="en-US" dirty="0">
              <a:solidFill>
                <a:schemeClr val="tx1"/>
              </a:solidFill>
            </a:endParaRPr>
          </a:p>
        </p:txBody>
      </p:sp>
      <p:sp>
        <p:nvSpPr>
          <p:cNvPr id="5" name="AutoShape 4" descr="http://t10.baidu.com/it/u=2080244877,3349557979&amp;fm=173&amp;app=25&amp;f=JPEG?w=555&amp;h=322&amp;s=2170EB2209132FEB4FE425160100809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transition>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ctrTitle" idx="4294967295"/>
          </p:nvPr>
        </p:nvSpPr>
        <p:spPr>
          <a:xfrm>
            <a:off x="639763" y="2757488"/>
            <a:ext cx="7772400" cy="1470025"/>
          </a:xfrm>
        </p:spPr>
        <p:txBody>
          <a:bodyPr/>
          <a:lstStyle/>
          <a:p>
            <a:pPr algn="ctr" eaLnBrk="1" hangingPunct="1"/>
            <a:r>
              <a:rPr lang="zh-CN" altLang="en-US" sz="6000" b="1" i="1" smtClean="0">
                <a:latin typeface="华文新魏" panose="02010800040101010101" pitchFamily="2" charset="-122"/>
                <a:ea typeface="华文新魏" panose="02010800040101010101" pitchFamily="2" charset="-122"/>
                <a:sym typeface="华文新魏" panose="02010800040101010101" pitchFamily="2" charset="-122"/>
              </a:rPr>
              <a:t>学海无涯，惟勤是岸</a:t>
            </a:r>
            <a:endParaRPr lang="zh-CN" altLang="en-US" smtClean="0"/>
          </a:p>
        </p:txBody>
      </p:sp>
      <p:sp>
        <p:nvSpPr>
          <p:cNvPr id="9523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3300" b="0">
              <a:solidFill>
                <a:srgbClr val="C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ED571147-9D3B-4D82-91A3-97984EBDB71F}"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21506" name="Picture 2" descr="C:\Users\ADMINI~1\AppData\Local\Temp\ksohtml\wps4409.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016732"/>
            <a:ext cx="5760640" cy="345638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Users\ADMINI~1\AppData\Local\Temp\ksohtml\wpsA27F.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744924"/>
            <a:ext cx="5832648" cy="3456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1000"/>
                                        <p:tgtEl>
                                          <p:spTgt spid="21506"/>
                                        </p:tgtEl>
                                      </p:cBhvr>
                                    </p:animEffect>
                                    <p:anim calcmode="lin" valueType="num">
                                      <p:cBhvr>
                                        <p:cTn id="8" dur="1000" fill="hold"/>
                                        <p:tgtEl>
                                          <p:spTgt spid="21506"/>
                                        </p:tgtEl>
                                        <p:attrNameLst>
                                          <p:attrName>ppt_x</p:attrName>
                                        </p:attrNameLst>
                                      </p:cBhvr>
                                      <p:tavLst>
                                        <p:tav tm="0">
                                          <p:val>
                                            <p:strVal val="#ppt_x"/>
                                          </p:val>
                                        </p:tav>
                                        <p:tav tm="100000">
                                          <p:val>
                                            <p:strVal val="#ppt_x"/>
                                          </p:val>
                                        </p:tav>
                                      </p:tavLst>
                                    </p:anim>
                                    <p:anim calcmode="lin" valueType="num">
                                      <p:cBhvr>
                                        <p:cTn id="9"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1508"/>
                                        </p:tgtEl>
                                        <p:attrNameLst>
                                          <p:attrName>style.visibility</p:attrName>
                                        </p:attrNameLst>
                                      </p:cBhvr>
                                      <p:to>
                                        <p:strVal val="visible"/>
                                      </p:to>
                                    </p:set>
                                    <p:anim calcmode="lin" valueType="num">
                                      <p:cBhvr>
                                        <p:cTn id="14" dur="1000" fill="hold"/>
                                        <p:tgtEl>
                                          <p:spTgt spid="21508"/>
                                        </p:tgtEl>
                                        <p:attrNameLst>
                                          <p:attrName>ppt_w</p:attrName>
                                        </p:attrNameLst>
                                      </p:cBhvr>
                                      <p:tavLst>
                                        <p:tav tm="0">
                                          <p:val>
                                            <p:fltVal val="0"/>
                                          </p:val>
                                        </p:tav>
                                        <p:tav tm="100000">
                                          <p:val>
                                            <p:strVal val="#ppt_w"/>
                                          </p:val>
                                        </p:tav>
                                      </p:tavLst>
                                    </p:anim>
                                    <p:anim calcmode="lin" valueType="num">
                                      <p:cBhvr>
                                        <p:cTn id="15" dur="1000" fill="hold"/>
                                        <p:tgtEl>
                                          <p:spTgt spid="21508"/>
                                        </p:tgtEl>
                                        <p:attrNameLst>
                                          <p:attrName>ppt_h</p:attrName>
                                        </p:attrNameLst>
                                      </p:cBhvr>
                                      <p:tavLst>
                                        <p:tav tm="0">
                                          <p:val>
                                            <p:fltVal val="0"/>
                                          </p:val>
                                        </p:tav>
                                        <p:tav tm="100000">
                                          <p:val>
                                            <p:strVal val="#ppt_h"/>
                                          </p:val>
                                        </p:tav>
                                      </p:tavLst>
                                    </p:anim>
                                    <p:anim calcmode="lin" valueType="num">
                                      <p:cBhvr>
                                        <p:cTn id="16" dur="1000" fill="hold"/>
                                        <p:tgtEl>
                                          <p:spTgt spid="21508"/>
                                        </p:tgtEl>
                                        <p:attrNameLst>
                                          <p:attrName>style.rotation</p:attrName>
                                        </p:attrNameLst>
                                      </p:cBhvr>
                                      <p:tavLst>
                                        <p:tav tm="0">
                                          <p:val>
                                            <p:fltVal val="90"/>
                                          </p:val>
                                        </p:tav>
                                        <p:tav tm="100000">
                                          <p:val>
                                            <p:fltVal val="0"/>
                                          </p:val>
                                        </p:tav>
                                      </p:tavLst>
                                    </p:anim>
                                    <p:animEffect transition="in" filter="fade">
                                      <p:cBhvr>
                                        <p:cTn id="17" dur="10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神威</a:t>
            </a:r>
            <a:r>
              <a:rPr lang="en-US" altLang="zh-CN" sz="3600" dirty="0" smtClean="0">
                <a:solidFill>
                  <a:srgbClr val="990000"/>
                </a:solidFill>
                <a:ea typeface="黑体" panose="02010609060101010101" pitchFamily="49" charset="-122"/>
                <a:sym typeface="华文新魏" panose="02010800040101010101" pitchFamily="2" charset="-122"/>
              </a:rPr>
              <a:t>—</a:t>
            </a:r>
            <a:r>
              <a:rPr lang="zh-CN" altLang="en-US" sz="3600" dirty="0" smtClean="0">
                <a:solidFill>
                  <a:srgbClr val="990000"/>
                </a:solidFill>
                <a:ea typeface="黑体" panose="02010609060101010101" pitchFamily="49" charset="-122"/>
                <a:sym typeface="华文新魏" panose="02010800040101010101" pitchFamily="2" charset="-122"/>
              </a:rPr>
              <a:t>太湖之光超级计算机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sp>
        <p:nvSpPr>
          <p:cNvPr id="2" name="TextBox 1"/>
          <p:cNvSpPr txBox="1"/>
          <p:nvPr/>
        </p:nvSpPr>
        <p:spPr>
          <a:xfrm>
            <a:off x="8188980" y="1124744"/>
            <a:ext cx="523220" cy="2126476"/>
          </a:xfrm>
          <a:prstGeom prst="rect">
            <a:avLst/>
          </a:prstGeom>
          <a:noFill/>
        </p:spPr>
        <p:txBody>
          <a:bodyPr vert="eaVert" wrap="square" rtlCol="0">
            <a:spAutoFit/>
          </a:bodyPr>
          <a:lstStyle/>
          <a:p>
            <a:r>
              <a:rPr lang="zh-CN" altLang="en-US" dirty="0" smtClean="0">
                <a:solidFill>
                  <a:srgbClr val="C00000"/>
                </a:solidFill>
              </a:rPr>
              <a:t>神威</a:t>
            </a:r>
            <a:r>
              <a:rPr lang="en-US" altLang="zh-CN" dirty="0" smtClean="0">
                <a:solidFill>
                  <a:srgbClr val="C00000"/>
                </a:solidFill>
              </a:rPr>
              <a:t>—</a:t>
            </a:r>
            <a:r>
              <a:rPr lang="zh-CN" altLang="en-US" dirty="0" smtClean="0">
                <a:solidFill>
                  <a:srgbClr val="C00000"/>
                </a:solidFill>
              </a:rPr>
              <a:t>太湖之光</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3284" y="980728"/>
            <a:ext cx="7509095" cy="4748049"/>
          </a:xfrm>
          <a:prstGeom prst="rect">
            <a:avLst/>
          </a:prstGeom>
        </p:spPr>
      </p:pic>
      <p:sp>
        <p:nvSpPr>
          <p:cNvPr id="6" name="矩形 5"/>
          <p:cNvSpPr/>
          <p:nvPr/>
        </p:nvSpPr>
        <p:spPr>
          <a:xfrm>
            <a:off x="5004048" y="5805264"/>
            <a:ext cx="3005951" cy="430887"/>
          </a:xfrm>
          <a:prstGeom prst="rect">
            <a:avLst/>
          </a:prstGeom>
          <a:solidFill>
            <a:srgbClr val="FF0000"/>
          </a:solidFill>
        </p:spPr>
        <p:txBody>
          <a:bodyPr wrap="none">
            <a:spAutoFit/>
          </a:bodyPr>
          <a:lstStyle/>
          <a:p>
            <a:r>
              <a:rPr lang="zh-CN" altLang="en-US" b="0" dirty="0"/>
              <a:t>国家超级计算无锡中心</a:t>
            </a:r>
            <a:endParaRPr lang="zh-CN" altLang="en-US" dirty="0"/>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Oval 4" descr="M_CG19"/>
          <p:cNvSpPr>
            <a:spLocks noChangeArrowheads="1"/>
          </p:cNvSpPr>
          <p:nvPr/>
        </p:nvSpPr>
        <p:spPr bwMode="gray">
          <a:xfrm>
            <a:off x="2682875" y="1656296"/>
            <a:ext cx="3743325" cy="3744912"/>
          </a:xfrm>
          <a:prstGeom prst="ellipse">
            <a:avLst/>
          </a:prstGeom>
          <a:blipFill dpi="0" rotWithShape="1">
            <a:blip r:embed="rId1"/>
            <a:srcRect/>
            <a:stretch>
              <a:fillRect/>
            </a:stretch>
          </a:blipFill>
          <a:ln w="38100" algn="ctr">
            <a:solidFill>
              <a:srgbClr val="808080"/>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397" name="AutoShape 5"/>
          <p:cNvSpPr>
            <a:spLocks noChangeArrowheads="1"/>
          </p:cNvSpPr>
          <p:nvPr/>
        </p:nvSpPr>
        <p:spPr bwMode="gray">
          <a:xfrm rot="39573186">
            <a:off x="4768056" y="22968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8" name="AutoShape 6"/>
          <p:cNvSpPr>
            <a:spLocks noChangeArrowheads="1"/>
          </p:cNvSpPr>
          <p:nvPr/>
        </p:nvSpPr>
        <p:spPr bwMode="gray">
          <a:xfrm rot="3465783">
            <a:off x="4768057" y="4460614"/>
            <a:ext cx="792162" cy="288925"/>
          </a:xfrm>
          <a:prstGeom prst="rightArrow">
            <a:avLst>
              <a:gd name="adj1" fmla="val 35167"/>
              <a:gd name="adj2" fmla="val 111028"/>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9" name="AutoShape 7"/>
          <p:cNvSpPr>
            <a:spLocks noChangeArrowheads="1"/>
          </p:cNvSpPr>
          <p:nvPr/>
        </p:nvSpPr>
        <p:spPr bwMode="gray">
          <a:xfrm rot="35969022">
            <a:off x="3548856" y="23730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0" name="AutoShape 8"/>
          <p:cNvSpPr>
            <a:spLocks noChangeArrowheads="1"/>
          </p:cNvSpPr>
          <p:nvPr/>
        </p:nvSpPr>
        <p:spPr bwMode="gray">
          <a:xfrm rot="7535209">
            <a:off x="3510756" y="4427277"/>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1" name="AutoShape 9"/>
          <p:cNvSpPr>
            <a:spLocks noChangeArrowheads="1"/>
          </p:cNvSpPr>
          <p:nvPr/>
        </p:nvSpPr>
        <p:spPr bwMode="gray">
          <a:xfrm>
            <a:off x="5346700" y="3424771"/>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2" name="AutoShape 10"/>
          <p:cNvSpPr>
            <a:spLocks noChangeArrowheads="1"/>
          </p:cNvSpPr>
          <p:nvPr/>
        </p:nvSpPr>
        <p:spPr bwMode="gray">
          <a:xfrm rot="-10800000">
            <a:off x="2936875" y="3418421"/>
            <a:ext cx="863600" cy="288925"/>
          </a:xfrm>
          <a:prstGeom prst="rightArrow">
            <a:avLst>
              <a:gd name="adj1" fmla="val 35167"/>
              <a:gd name="adj2" fmla="val 121041"/>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3" name="Oval 11"/>
          <p:cNvSpPr>
            <a:spLocks noChangeArrowheads="1"/>
          </p:cNvSpPr>
          <p:nvPr/>
        </p:nvSpPr>
        <p:spPr bwMode="gray">
          <a:xfrm>
            <a:off x="3338513" y="4913846"/>
            <a:ext cx="360362" cy="360362"/>
          </a:xfrm>
          <a:prstGeom prst="ellipse">
            <a:avLst/>
          </a:prstGeom>
          <a:gradFill rotWithShape="1">
            <a:gsLst>
              <a:gs pos="0">
                <a:srgbClr val="4DC9B1">
                  <a:gamma/>
                  <a:tint val="7451"/>
                  <a:invGamma/>
                </a:srgbClr>
              </a:gs>
              <a:gs pos="100000">
                <a:srgbClr val="4DC9B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04" name="Text Box 12"/>
          <p:cNvSpPr txBox="1">
            <a:spLocks noChangeArrowheads="1"/>
          </p:cNvSpPr>
          <p:nvPr/>
        </p:nvSpPr>
        <p:spPr bwMode="auto">
          <a:xfrm>
            <a:off x="5705475" y="1592796"/>
            <a:ext cx="127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信息处理 </a:t>
            </a:r>
            <a:endParaRPr lang="en-US" altLang="zh-CN" sz="2000" b="1" dirty="0">
              <a:solidFill>
                <a:srgbClr val="002060"/>
              </a:solidFill>
              <a:ea typeface="宋体" panose="02010600030101010101" pitchFamily="2" charset="-122"/>
            </a:endParaRPr>
          </a:p>
        </p:txBody>
      </p:sp>
      <p:sp>
        <p:nvSpPr>
          <p:cNvPr id="59405" name="Text Box 13"/>
          <p:cNvSpPr txBox="1">
            <a:spLocks noChangeArrowheads="1"/>
          </p:cNvSpPr>
          <p:nvPr/>
        </p:nvSpPr>
        <p:spPr bwMode="auto">
          <a:xfrm>
            <a:off x="577850" y="1592796"/>
            <a:ext cx="2809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科学计算（数值计算） </a:t>
            </a:r>
            <a:endParaRPr lang="en-US" altLang="zh-CN" sz="2000" b="1" dirty="0">
              <a:solidFill>
                <a:srgbClr val="002060"/>
              </a:solidFill>
              <a:ea typeface="宋体" panose="02010600030101010101" pitchFamily="2" charset="-122"/>
            </a:endParaRPr>
          </a:p>
        </p:txBody>
      </p:sp>
      <p:sp>
        <p:nvSpPr>
          <p:cNvPr id="59406" name="Text Box 14"/>
          <p:cNvSpPr txBox="1">
            <a:spLocks noChangeArrowheads="1"/>
          </p:cNvSpPr>
          <p:nvPr/>
        </p:nvSpPr>
        <p:spPr bwMode="auto">
          <a:xfrm>
            <a:off x="6619875" y="3345396"/>
            <a:ext cx="2043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计算机辅助系统 </a:t>
            </a:r>
            <a:endParaRPr lang="en-US" altLang="zh-CN" sz="2000" b="1" dirty="0">
              <a:solidFill>
                <a:srgbClr val="002060"/>
              </a:solidFill>
              <a:ea typeface="宋体" panose="02010600030101010101" pitchFamily="2" charset="-122"/>
            </a:endParaRPr>
          </a:p>
        </p:txBody>
      </p:sp>
      <p:sp>
        <p:nvSpPr>
          <p:cNvPr id="59407" name="Text Box 15"/>
          <p:cNvSpPr txBox="1">
            <a:spLocks noChangeArrowheads="1"/>
          </p:cNvSpPr>
          <p:nvPr/>
        </p:nvSpPr>
        <p:spPr bwMode="auto">
          <a:xfrm>
            <a:off x="5705475" y="4931308"/>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2060"/>
                </a:solidFill>
                <a:ea typeface="宋体" panose="02010600030101010101" pitchFamily="2" charset="-122"/>
              </a:rPr>
              <a:t>计算机网络、通信</a:t>
            </a:r>
            <a:endParaRPr lang="zh-CN" altLang="en-US" sz="2000" b="1" dirty="0">
              <a:solidFill>
                <a:srgbClr val="002060"/>
              </a:solidFill>
              <a:ea typeface="宋体" panose="02010600030101010101" pitchFamily="2" charset="-122"/>
            </a:endParaRPr>
          </a:p>
        </p:txBody>
      </p:sp>
      <p:sp>
        <p:nvSpPr>
          <p:cNvPr id="59408" name="Text Box 16"/>
          <p:cNvSpPr txBox="1">
            <a:spLocks noChangeArrowheads="1"/>
          </p:cNvSpPr>
          <p:nvPr/>
        </p:nvSpPr>
        <p:spPr bwMode="auto">
          <a:xfrm>
            <a:off x="1226457" y="330919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过程控制</a:t>
            </a:r>
            <a:endParaRPr lang="zh-CN" altLang="en-US" sz="2000" b="1" dirty="0">
              <a:solidFill>
                <a:srgbClr val="002060"/>
              </a:solidFill>
              <a:ea typeface="宋体" panose="02010600030101010101" pitchFamily="2" charset="-122"/>
            </a:endParaRPr>
          </a:p>
        </p:txBody>
      </p:sp>
      <p:sp>
        <p:nvSpPr>
          <p:cNvPr id="59409" name="Text Box 17"/>
          <p:cNvSpPr txBox="1">
            <a:spLocks noChangeArrowheads="1"/>
          </p:cNvSpPr>
          <p:nvPr/>
        </p:nvSpPr>
        <p:spPr bwMode="auto">
          <a:xfrm>
            <a:off x="827088" y="4869396"/>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FF0000"/>
                </a:solidFill>
                <a:ea typeface="宋体" panose="02010600030101010101" pitchFamily="2" charset="-122"/>
              </a:rPr>
              <a:t>人工智能与专家系统</a:t>
            </a:r>
            <a:endParaRPr lang="zh-CN" altLang="en-US" sz="2000" b="1" dirty="0">
              <a:solidFill>
                <a:srgbClr val="FF0000"/>
              </a:solidFill>
              <a:ea typeface="宋体" panose="02010600030101010101" pitchFamily="2" charset="-122"/>
            </a:endParaRPr>
          </a:p>
        </p:txBody>
      </p:sp>
      <p:sp>
        <p:nvSpPr>
          <p:cNvPr id="59410" name="Oval 18"/>
          <p:cNvSpPr>
            <a:spLocks noChangeArrowheads="1"/>
          </p:cNvSpPr>
          <p:nvPr/>
        </p:nvSpPr>
        <p:spPr bwMode="gray">
          <a:xfrm>
            <a:off x="5400675" y="4918608"/>
            <a:ext cx="360363" cy="360363"/>
          </a:xfrm>
          <a:prstGeom prst="ellipse">
            <a:avLst/>
          </a:prstGeom>
          <a:gradFill rotWithShape="1">
            <a:gsLst>
              <a:gs pos="0">
                <a:srgbClr val="CB90EC">
                  <a:gamma/>
                  <a:tint val="9020"/>
                  <a:invGamma/>
                </a:srgbClr>
              </a:gs>
              <a:gs pos="100000">
                <a:srgbClr val="CB90E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1" name="Oval 19"/>
          <p:cNvSpPr>
            <a:spLocks noChangeArrowheads="1"/>
          </p:cNvSpPr>
          <p:nvPr/>
        </p:nvSpPr>
        <p:spPr bwMode="gray">
          <a:xfrm>
            <a:off x="6238875" y="3394608"/>
            <a:ext cx="360363" cy="360363"/>
          </a:xfrm>
          <a:prstGeom prst="ellipse">
            <a:avLst/>
          </a:prstGeom>
          <a:gradFill rotWithShape="1">
            <a:gsLst>
              <a:gs pos="0">
                <a:srgbClr val="6699FF">
                  <a:gamma/>
                  <a:tint val="9020"/>
                  <a:invGamma/>
                </a:srgbClr>
              </a:gs>
              <a:gs pos="100000">
                <a:srgbClr val="6699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2" name="Oval 20"/>
          <p:cNvSpPr>
            <a:spLocks noChangeArrowheads="1"/>
          </p:cNvSpPr>
          <p:nvPr/>
        </p:nvSpPr>
        <p:spPr bwMode="gray">
          <a:xfrm>
            <a:off x="5324475" y="1718208"/>
            <a:ext cx="360363" cy="360363"/>
          </a:xfrm>
          <a:prstGeom prst="ellipse">
            <a:avLst/>
          </a:prstGeom>
          <a:gradFill rotWithShape="1">
            <a:gsLst>
              <a:gs pos="0">
                <a:srgbClr val="FF9900">
                  <a:gamma/>
                  <a:tint val="9020"/>
                  <a:invGamma/>
                </a:srgbClr>
              </a:gs>
              <a:gs pos="100000">
                <a:srgbClr val="FF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3" name="Oval 21"/>
          <p:cNvSpPr>
            <a:spLocks noChangeArrowheads="1"/>
          </p:cNvSpPr>
          <p:nvPr/>
        </p:nvSpPr>
        <p:spPr bwMode="gray">
          <a:xfrm>
            <a:off x="3343275" y="1794408"/>
            <a:ext cx="360363" cy="360363"/>
          </a:xfrm>
          <a:prstGeom prst="ellipse">
            <a:avLst/>
          </a:prstGeom>
          <a:gradFill rotWithShape="1">
            <a:gsLst>
              <a:gs pos="0">
                <a:srgbClr val="EDD947">
                  <a:gamma/>
                  <a:tint val="5882"/>
                  <a:invGamma/>
                </a:srgbClr>
              </a:gs>
              <a:gs pos="100000">
                <a:srgbClr val="EDD94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4" name="Oval 22"/>
          <p:cNvSpPr>
            <a:spLocks noChangeArrowheads="1"/>
          </p:cNvSpPr>
          <p:nvPr/>
        </p:nvSpPr>
        <p:spPr bwMode="gray">
          <a:xfrm>
            <a:off x="2505075" y="3394608"/>
            <a:ext cx="360363" cy="360363"/>
          </a:xfrm>
          <a:prstGeom prst="ellipse">
            <a:avLst/>
          </a:prstGeom>
          <a:gradFill rotWithShape="1">
            <a:gsLst>
              <a:gs pos="0">
                <a:srgbClr val="82B820">
                  <a:gamma/>
                  <a:tint val="7451"/>
                  <a:invGamma/>
                </a:srgbClr>
              </a:gs>
              <a:gs pos="100000">
                <a:srgbClr val="82B82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5" name="Oval 23"/>
          <p:cNvSpPr>
            <a:spLocks noChangeArrowheads="1"/>
          </p:cNvSpPr>
          <p:nvPr/>
        </p:nvSpPr>
        <p:spPr bwMode="gray">
          <a:xfrm>
            <a:off x="3429000" y="2480208"/>
            <a:ext cx="2160588" cy="2160588"/>
          </a:xfrm>
          <a:prstGeom prst="ellipse">
            <a:avLst/>
          </a:prstGeom>
          <a:gradFill rotWithShape="1">
            <a:gsLst>
              <a:gs pos="0">
                <a:schemeClr val="bg2">
                  <a:gamma/>
                  <a:tint val="42353"/>
                  <a:invGamma/>
                </a:schemeClr>
              </a:gs>
              <a:gs pos="50000">
                <a:schemeClr val="bg2"/>
              </a:gs>
              <a:gs pos="100000">
                <a:schemeClr val="bg2">
                  <a:gamma/>
                  <a:tint val="42353"/>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59416" name="Oval 24"/>
          <p:cNvSpPr>
            <a:spLocks noChangeArrowheads="1"/>
          </p:cNvSpPr>
          <p:nvPr/>
        </p:nvSpPr>
        <p:spPr bwMode="gray">
          <a:xfrm>
            <a:off x="3570288" y="2621496"/>
            <a:ext cx="1878012" cy="1878012"/>
          </a:xfrm>
          <a:prstGeom prst="ellipse">
            <a:avLst/>
          </a:prstGeom>
          <a:gradFill rotWithShape="1">
            <a:gsLst>
              <a:gs pos="0">
                <a:schemeClr val="accent1">
                  <a:gamma/>
                  <a:tint val="0"/>
                  <a:invGamma/>
                </a:schemeClr>
              </a:gs>
              <a:gs pos="100000">
                <a:schemeClr val="accent1"/>
              </a:gs>
            </a:gsLst>
            <a:path path="shape">
              <a:fillToRect l="50000" t="50000" r="50000" b="50000"/>
            </a:path>
          </a:gradFill>
          <a:ln w="38100" algn="ctr">
            <a:solidFill>
              <a:schemeClr val="bg1"/>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417" name="AutoShape 25"/>
          <p:cNvSpPr>
            <a:spLocks noChangeArrowheads="1"/>
          </p:cNvSpPr>
          <p:nvPr/>
        </p:nvSpPr>
        <p:spPr bwMode="gray">
          <a:xfrm>
            <a:off x="3779838" y="3097746"/>
            <a:ext cx="1368425" cy="936625"/>
          </a:xfrm>
          <a:prstGeom prst="roundRect">
            <a:avLst>
              <a:gd name="adj" fmla="val 50000"/>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round/>
              </a14:hiddenLine>
            </a:ext>
            <a:ext uri="{AF507438-7753-43E0-B8FC-AC1667EBCBE1}">
              <a14:hiddenEffects xmlns:a14="http://schemas.microsoft.com/office/drawing/2010/main">
                <a:effectLst>
                  <a:outerShdw dist="63500" dir="3187806" algn="ctr" rotWithShape="0">
                    <a:srgbClr val="001D3A"/>
                  </a:outerShdw>
                </a:effectLst>
              </a14:hiddenEffects>
            </a:ext>
          </a:extLst>
        </p:spPr>
        <p:txBody>
          <a:bodyPr wrap="none" anchor="ctr"/>
          <a:lstStyle/>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计算机</a:t>
            </a:r>
            <a:endParaRPr lang="zh-CN" altLang="en-US" sz="2800" b="1">
              <a:solidFill>
                <a:srgbClr val="000000"/>
              </a:solidFill>
              <a:effectLst>
                <a:outerShdw blurRad="38100" dist="38100" dir="2700000" algn="tl">
                  <a:srgbClr val="FFFFFF"/>
                </a:outerShdw>
              </a:effectLst>
              <a:ea typeface="宋体" panose="02010600030101010101" pitchFamily="2" charset="-122"/>
            </a:endParaRPr>
          </a:p>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的应用</a:t>
            </a:r>
            <a:r>
              <a:rPr lang="zh-CN" altLang="en-US" sz="2800" b="1">
                <a:solidFill>
                  <a:srgbClr val="000000"/>
                </a:solidFill>
                <a:ea typeface="宋体" panose="02010600030101010101" pitchFamily="2" charset="-122"/>
              </a:rPr>
              <a:t> </a:t>
            </a:r>
            <a:endParaRPr lang="en-US" altLang="zh-CN" sz="2800" b="1">
              <a:solidFill>
                <a:srgbClr val="000000"/>
              </a:solidFill>
              <a:ea typeface="宋体" panose="02010600030101010101" pitchFamily="2" charset="-122"/>
            </a:endParaRPr>
          </a:p>
        </p:txBody>
      </p:sp>
      <p:sp>
        <p:nvSpPr>
          <p:cNvPr id="2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1.1.4  </a:t>
            </a:r>
            <a:r>
              <a:rPr lang="zh-CN" altLang="en-US" sz="3200" dirty="0" smtClean="0">
                <a:solidFill>
                  <a:srgbClr val="A20000"/>
                </a:solidFill>
                <a:ea typeface="黑体" panose="02010609060101010101" pitchFamily="49" charset="-122"/>
                <a:sym typeface="华文新魏" panose="02010800040101010101" pitchFamily="2" charset="-122"/>
              </a:rPr>
              <a:t>计算机的</a:t>
            </a:r>
            <a:r>
              <a:rPr lang="zh-CN" altLang="en-US" sz="3200" dirty="0">
                <a:solidFill>
                  <a:srgbClr val="A20000"/>
                </a:solidFill>
                <a:latin typeface="+mj-ea"/>
                <a:ea typeface="+mj-ea"/>
              </a:rPr>
              <a:t>应用</a:t>
            </a:r>
            <a:endParaRPr lang="zh-CN" altLang="en-US" sz="3200" dirty="0">
              <a:solidFill>
                <a:srgbClr val="A20000"/>
              </a:solidFill>
              <a:latin typeface="+mj-ea"/>
              <a:ea typeface="+mj-ea"/>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881DF-DBD5-4961-B72C-EDC733B7AAC7}"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24890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9663"/>
            <a:ext cx="87137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C00000"/>
                </a:solidFill>
                <a:sym typeface="Times New Roman" panose="02020603050405020304" pitchFamily="18" charset="0"/>
              </a:rPr>
              <a:t>1.2.1 </a:t>
            </a:r>
            <a:r>
              <a:rPr lang="zh-CN" altLang="en-US" sz="2800" dirty="0" smtClean="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计算机的基本结构</a:t>
            </a:r>
            <a:endParaRPr lang="zh-CN" altLang="en-US" sz="2800" dirty="0">
              <a:solidFill>
                <a:srgbClr val="C0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1946</a:t>
            </a:r>
            <a:r>
              <a:rPr lang="zh-CN" altLang="en-US" sz="2800" dirty="0">
                <a:solidFill>
                  <a:schemeClr val="tx1"/>
                </a:solidFill>
                <a:sym typeface="Times New Roman" panose="02020603050405020304" pitchFamily="18" charset="0"/>
              </a:rPr>
              <a:t>年，</a:t>
            </a:r>
            <a:r>
              <a:rPr lang="zh-CN" altLang="en-US" sz="2800" dirty="0" smtClean="0">
                <a:solidFill>
                  <a:schemeClr val="tx1"/>
                </a:solidFill>
                <a:sym typeface="Times New Roman" panose="02020603050405020304" pitchFamily="18" charset="0"/>
              </a:rPr>
              <a:t>美籍匈牙利数学家</a:t>
            </a:r>
            <a:r>
              <a:rPr lang="zh-CN" altLang="en-US" sz="2800" dirty="0">
                <a:solidFill>
                  <a:srgbClr val="C00000"/>
                </a:solidFill>
                <a:sym typeface="Times New Roman" panose="02020603050405020304" pitchFamily="18" charset="0"/>
              </a:rPr>
              <a:t>冯</a:t>
            </a:r>
            <a:r>
              <a:rPr lang="en-US" sz="2800" dirty="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诺依曼</a:t>
            </a:r>
            <a:r>
              <a:rPr lang="zh-CN" altLang="en-US" sz="2800" dirty="0">
                <a:solidFill>
                  <a:schemeClr val="tx1"/>
                </a:solidFill>
                <a:sym typeface="Times New Roman" panose="02020603050405020304" pitchFamily="18" charset="0"/>
              </a:rPr>
              <a:t>提出了一个完整的现代计算机雏形，它由</a:t>
            </a:r>
            <a:r>
              <a:rPr lang="zh-CN" altLang="en-US" sz="2800" dirty="0">
                <a:solidFill>
                  <a:srgbClr val="FF0000"/>
                </a:solidFill>
                <a:sym typeface="Times New Roman" panose="02020603050405020304" pitchFamily="18" charset="0"/>
              </a:rPr>
              <a:t>运算器、控制器、存储器和输入输出设备</a:t>
            </a:r>
            <a:r>
              <a:rPr lang="zh-CN" altLang="en-US" sz="2800" dirty="0">
                <a:solidFill>
                  <a:schemeClr val="tx1"/>
                </a:solidFill>
                <a:sym typeface="Times New Roman" panose="02020603050405020304" pitchFamily="18" charset="0"/>
              </a:rPr>
              <a:t>组成。</a:t>
            </a:r>
            <a:endParaRPr lang="zh-CN" altLang="en-US" dirty="0"/>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pic>
        <p:nvPicPr>
          <p:cNvPr id="6148" name="Picture 2" descr="C:\Users\ADMINI~1\AppData\Local\Temp\ksohtml\wps_clip_image-279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0" y="3140075"/>
            <a:ext cx="6700838"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6"/>
          <p:cNvSpPr>
            <a:spLocks noChangeArrowheads="1"/>
          </p:cNvSpPr>
          <p:nvPr/>
        </p:nvSpPr>
        <p:spPr bwMode="auto">
          <a:xfrm>
            <a:off x="108012" y="1203325"/>
            <a:ext cx="6696236" cy="3056221"/>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p>
            <a:pPr>
              <a:lnSpc>
                <a:spcPct val="135000"/>
              </a:lnSpc>
            </a:pPr>
            <a:r>
              <a:rPr lang="en-US" sz="2400" b="0" dirty="0">
                <a:solidFill>
                  <a:srgbClr val="FFFF66"/>
                </a:solidFill>
                <a:sym typeface="Times New Roman" panose="02020603050405020304" pitchFamily="18" charset="0"/>
              </a:rPr>
              <a:t>     </a:t>
            </a:r>
            <a:r>
              <a:rPr lang="zh-CN" altLang="en-US" sz="2400" dirty="0">
                <a:solidFill>
                  <a:srgbClr val="FFFF66"/>
                </a:solidFill>
                <a:sym typeface="Times New Roman" panose="02020603050405020304" pitchFamily="18" charset="0"/>
              </a:rPr>
              <a:t>冯</a:t>
            </a:r>
            <a:r>
              <a:rPr 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诺依曼提出</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存储程序</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的思想</a:t>
            </a:r>
            <a:r>
              <a:rPr lang="en-US" sz="2400" dirty="0">
                <a:solidFill>
                  <a:srgbClr val="FFFF66"/>
                </a:solidFill>
                <a:sym typeface="Times New Roman" panose="02020603050405020304" pitchFamily="18" charset="0"/>
              </a:rPr>
              <a:t>,</a:t>
            </a:r>
            <a:r>
              <a:rPr lang="zh-CN" altLang="en-US" sz="2400" dirty="0">
                <a:solidFill>
                  <a:srgbClr val="FFFF66"/>
                </a:solidFill>
                <a:sym typeface="Times New Roman" panose="02020603050405020304" pitchFamily="18" charset="0"/>
              </a:rPr>
              <a:t>确立现代计算机体系结构</a:t>
            </a:r>
            <a:endParaRPr lang="zh-CN" altLang="en-US" sz="2400" dirty="0">
              <a:solidFill>
                <a:srgbClr val="FFFF66"/>
              </a:solidFill>
              <a:sym typeface="Times New Roman" panose="02020603050405020304" pitchFamily="18" charset="0"/>
            </a:endParaRPr>
          </a:p>
          <a:p>
            <a:pPr>
              <a:lnSpc>
                <a:spcPct val="135000"/>
              </a:lnSpc>
            </a:pPr>
            <a:r>
              <a:rPr lang="zh-CN" alt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五大基本部件</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采用二进制数表示指令和数据</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FFFF"/>
                </a:solidFill>
                <a:sym typeface="Times New Roman" panose="02020603050405020304" pitchFamily="18" charset="0"/>
              </a:rPr>
              <a:t>     </a:t>
            </a:r>
            <a:r>
              <a:rPr lang="en-US" sz="2400" dirty="0">
                <a:solidFill>
                  <a:srgbClr val="FF3300"/>
                </a:solidFill>
                <a:sym typeface="Times New Roman" panose="02020603050405020304" pitchFamily="18" charset="0"/>
              </a:rPr>
              <a:t>○</a:t>
            </a:r>
            <a:r>
              <a:rPr lang="zh-CN" altLang="en-US" sz="2400" dirty="0">
                <a:solidFill>
                  <a:srgbClr val="FFFFFF"/>
                </a:solidFill>
                <a:sym typeface="Times New Roman" panose="02020603050405020304" pitchFamily="18" charset="0"/>
              </a:rPr>
              <a:t>将程序和数据存放在计算机的内存中，并让计算机自动执行</a:t>
            </a:r>
            <a:r>
              <a:rPr lang="zh-CN" altLang="en-US" sz="2400" dirty="0">
                <a:solidFill>
                  <a:srgbClr val="66FFFF"/>
                </a:solidFill>
                <a:latin typeface="宋体" panose="02010600030101010101" pitchFamily="2" charset="-122"/>
                <a:sym typeface="宋体" panose="02010600030101010101" pitchFamily="2" charset="-122"/>
              </a:rPr>
              <a:t>   </a:t>
            </a:r>
            <a:endParaRPr lang="zh-CN" altLang="en-US" sz="2400" dirty="0"/>
          </a:p>
        </p:txBody>
      </p:sp>
      <p:pic>
        <p:nvPicPr>
          <p:cNvPr id="7174" name="Picture 12" descr="J_v_Neumann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0238" y="1225091"/>
            <a:ext cx="1984375" cy="2619375"/>
          </a:xfrm>
          <a:prstGeom prst="rect">
            <a:avLst/>
          </a:prstGeom>
          <a:solidFill>
            <a:srgbClr val="6C9359"/>
          </a:solidFill>
          <a:ln w="9525" cmpd="sng">
            <a:solidFill>
              <a:schemeClr val="bg1"/>
            </a:solidFill>
            <a:miter lim="800000"/>
            <a:headEnd/>
            <a:tailEnd/>
          </a:ln>
        </p:spPr>
      </p:pic>
      <p:sp>
        <p:nvSpPr>
          <p:cNvPr id="7175" name="Rectangle 13"/>
          <p:cNvSpPr>
            <a:spLocks noChangeArrowheads="1"/>
          </p:cNvSpPr>
          <p:nvPr/>
        </p:nvSpPr>
        <p:spPr bwMode="auto">
          <a:xfrm>
            <a:off x="7483475" y="4104816"/>
            <a:ext cx="1295400" cy="3683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zh-CN" altLang="en-US" sz="2000" b="0" dirty="0">
                <a:latin typeface="宋体" panose="02010600030101010101" pitchFamily="2" charset="-122"/>
                <a:sym typeface="宋体" panose="02010600030101010101" pitchFamily="2" charset="-122"/>
              </a:rPr>
              <a:t>冯</a:t>
            </a:r>
            <a:r>
              <a:rPr lang="en-US" sz="2000" b="0" dirty="0">
                <a:latin typeface="宋体" panose="02010600030101010101" pitchFamily="2" charset="-122"/>
                <a:sym typeface="宋体" panose="02010600030101010101" pitchFamily="2" charset="-122"/>
              </a:rPr>
              <a:t>.</a:t>
            </a:r>
            <a:r>
              <a:rPr lang="zh-CN" altLang="en-US" sz="2000" b="0" dirty="0">
                <a:latin typeface="宋体" panose="02010600030101010101" pitchFamily="2" charset="-122"/>
                <a:sym typeface="宋体" panose="02010600030101010101" pitchFamily="2" charset="-122"/>
              </a:rPr>
              <a:t>诺依曼</a:t>
            </a:r>
            <a:endParaRPr lang="zh-CN" altLang="en-US" dirty="0"/>
          </a:p>
        </p:txBody>
      </p:sp>
      <p:sp>
        <p:nvSpPr>
          <p:cNvPr id="7176" name="Rectangle 0"/>
          <p:cNvSpPr>
            <a:spLocks noChangeArrowheads="1"/>
          </p:cNvSpPr>
          <p:nvPr/>
        </p:nvSpPr>
        <p:spPr bwMode="auto">
          <a:xfrm>
            <a:off x="71500" y="4929959"/>
            <a:ext cx="8964612" cy="803297"/>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en-US" sz="2400" b="0" dirty="0">
                <a:latin typeface="宋体" panose="02010600030101010101" pitchFamily="2" charset="-122"/>
                <a:sym typeface="宋体" panose="02010600030101010101" pitchFamily="2" charset="-122"/>
              </a:rPr>
              <a:t>    </a:t>
            </a:r>
            <a:r>
              <a:rPr lang="zh-CN" altLang="en-US" sz="2400" dirty="0">
                <a:latin typeface="宋体" panose="02010600030101010101" pitchFamily="2" charset="-122"/>
                <a:sym typeface="宋体" panose="02010600030101010101" pitchFamily="2" charset="-122"/>
              </a:rPr>
              <a:t>几十年来，尽管计算机技术突飞猛进，但计算机系统基本结构没有变。 </a:t>
            </a:r>
            <a:r>
              <a:rPr lang="zh-CN" altLang="en-US" sz="2400" dirty="0"/>
              <a:t> </a:t>
            </a:r>
            <a:endParaRPr lang="zh-CN" altLang="en-US" dirty="0"/>
          </a:p>
        </p:txBody>
      </p:sp>
      <p:sp>
        <p:nvSpPr>
          <p:cNvPr id="717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sz="3600">
                <a:solidFill>
                  <a:srgbClr val="990000"/>
                </a:solidFill>
                <a:ea typeface="黑体" panose="02010609060101010101" pitchFamily="49" charset="-122"/>
                <a:sym typeface="华文新魏" panose="02010800040101010101" pitchFamily="2" charset="-122"/>
              </a:rPr>
              <a:t>2.1  </a:t>
            </a:r>
            <a:r>
              <a:rPr lang="zh-CN" altLang="en-US" sz="3600">
                <a:solidFill>
                  <a:srgbClr val="990000"/>
                </a:solidFill>
                <a:ea typeface="黑体" panose="02010609060101010101" pitchFamily="49" charset="-122"/>
                <a:sym typeface="华文新魏" panose="02010800040101010101" pitchFamily="2" charset="-122"/>
              </a:rPr>
              <a:t>计算机系统基本结构</a:t>
            </a:r>
            <a:endParaRPr lang="zh-CN" altLang="en-US"/>
          </a:p>
        </p:txBody>
      </p:sp>
      <p:sp>
        <p:nvSpPr>
          <p:cNvPr id="2" name="日期占位符 1"/>
          <p:cNvSpPr>
            <a:spLocks noGrp="1"/>
          </p:cNvSpPr>
          <p:nvPr>
            <p:ph type="dt" sz="half" idx="10"/>
          </p:nvPr>
        </p:nvSpPr>
        <p:spPr/>
        <p:txBody>
          <a:bodyPr/>
          <a:lstStyle/>
          <a:p>
            <a:pPr>
              <a:defRPr/>
            </a:pPr>
            <a:fld id="{D060532C-2679-416A-A1AF-E0CD6E40113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6445"/>
            <a:ext cx="8713663"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700" dirty="0" smtClean="0">
                <a:solidFill>
                  <a:srgbClr val="FF0000"/>
                </a:solidFill>
              </a:rPr>
              <a:t>  1</a:t>
            </a:r>
            <a:r>
              <a:rPr lang="en-US" altLang="zh-CN" sz="2700" dirty="0">
                <a:solidFill>
                  <a:srgbClr val="FF0000"/>
                </a:solidFill>
              </a:rPr>
              <a:t>. </a:t>
            </a:r>
            <a:r>
              <a:rPr lang="zh-CN" altLang="zh-CN" sz="2700" dirty="0">
                <a:solidFill>
                  <a:srgbClr val="FF0000"/>
                </a:solidFill>
              </a:rPr>
              <a:t>存储程序思想</a:t>
            </a:r>
            <a:endParaRPr lang="zh-CN" altLang="zh-CN" sz="2700" dirty="0">
              <a:solidFill>
                <a:srgbClr val="FF0000"/>
              </a:solidFill>
            </a:endParaRPr>
          </a:p>
          <a:p>
            <a:r>
              <a:rPr lang="en-US" altLang="zh-CN" sz="2700" dirty="0" smtClean="0">
                <a:solidFill>
                  <a:schemeClr val="tx1"/>
                </a:solidFill>
              </a:rPr>
              <a:t>        </a:t>
            </a:r>
            <a:r>
              <a:rPr lang="zh-CN" altLang="zh-CN" sz="2700" dirty="0" smtClean="0">
                <a:solidFill>
                  <a:schemeClr val="tx1"/>
                </a:solidFill>
              </a:rPr>
              <a:t>冯·诺依曼</a:t>
            </a:r>
            <a:r>
              <a:rPr lang="zh-CN" altLang="zh-CN" sz="2700" dirty="0">
                <a:solidFill>
                  <a:schemeClr val="tx1"/>
                </a:solidFill>
              </a:rPr>
              <a:t>结构规定控制器是根据存放在存储器中的程序来工作的，即计算机的工作过程就是运行程序的过程。为了使计算机能正常工作，程序必须预先存放在存储器中。这就是存储程序的概念</a:t>
            </a:r>
            <a:r>
              <a:rPr lang="zh-CN" altLang="zh-CN" sz="2700" dirty="0" smtClean="0">
                <a:solidFill>
                  <a:schemeClr val="tx1"/>
                </a:solidFill>
              </a:rPr>
              <a:t>。</a:t>
            </a:r>
            <a:r>
              <a:rPr lang="zh-CN" altLang="en-US" sz="2700" dirty="0" smtClean="0">
                <a:solidFill>
                  <a:schemeClr val="tx1"/>
                </a:solidFill>
              </a:rPr>
              <a:t>（</a:t>
            </a:r>
            <a:r>
              <a:rPr lang="zh-CN" altLang="en-US" sz="2700" dirty="0" smtClean="0">
                <a:solidFill>
                  <a:srgbClr val="FF0000"/>
                </a:solidFill>
              </a:rPr>
              <a:t>程序放在存储器中，工作过程就是运行程序的过程</a:t>
            </a:r>
            <a:r>
              <a:rPr lang="zh-CN" altLang="en-US" sz="2700" dirty="0" smtClean="0">
                <a:solidFill>
                  <a:schemeClr val="tx1"/>
                </a:solidFill>
              </a:rPr>
              <a:t>）</a:t>
            </a:r>
            <a:endParaRPr lang="zh-CN" altLang="zh-CN" sz="2700" dirty="0">
              <a:solidFill>
                <a:schemeClr val="tx1"/>
              </a:solidFill>
            </a:endParaRPr>
          </a:p>
          <a:p>
            <a:r>
              <a:rPr lang="en-US" altLang="zh-CN" sz="2700" dirty="0" smtClean="0">
                <a:solidFill>
                  <a:srgbClr val="FF0000"/>
                </a:solidFill>
              </a:rPr>
              <a:t>  2</a:t>
            </a:r>
            <a:r>
              <a:rPr lang="en-US" altLang="zh-CN" sz="2700" dirty="0">
                <a:solidFill>
                  <a:srgbClr val="FF0000"/>
                </a:solidFill>
              </a:rPr>
              <a:t>. </a:t>
            </a:r>
            <a:r>
              <a:rPr lang="zh-CN" altLang="zh-CN" sz="2700" dirty="0">
                <a:solidFill>
                  <a:srgbClr val="FF0000"/>
                </a:solidFill>
              </a:rPr>
              <a:t>冯·诺依曼结构的基本特点</a:t>
            </a:r>
            <a:endParaRPr lang="zh-CN" altLang="zh-CN" sz="2700" dirty="0">
              <a:solidFill>
                <a:srgbClr val="FF0000"/>
              </a:solidFill>
            </a:endParaRPr>
          </a:p>
          <a:p>
            <a:r>
              <a:rPr lang="zh-CN" altLang="zh-CN" sz="2700" dirty="0">
                <a:solidFill>
                  <a:schemeClr val="tx1"/>
                </a:solidFill>
              </a:rPr>
              <a:t>（</a:t>
            </a:r>
            <a:r>
              <a:rPr lang="en-US" altLang="zh-CN" sz="2700" dirty="0">
                <a:solidFill>
                  <a:schemeClr val="tx1"/>
                </a:solidFill>
              </a:rPr>
              <a:t>1</a:t>
            </a:r>
            <a:r>
              <a:rPr lang="zh-CN" altLang="zh-CN" sz="2700" dirty="0">
                <a:solidFill>
                  <a:schemeClr val="tx1"/>
                </a:solidFill>
              </a:rPr>
              <a:t>）采用二进制形式表示数据和指令。</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2</a:t>
            </a:r>
            <a:r>
              <a:rPr lang="zh-CN" altLang="zh-CN" sz="2700" dirty="0">
                <a:solidFill>
                  <a:schemeClr val="tx1"/>
                </a:solidFill>
              </a:rPr>
              <a:t>）计算机应包括运算器、控制器、存储器、输入设备和输出设备五大基本部件。整个结构以运算器为中心，数据流动必须经过运算器，并由控制器集中控制。</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3</a:t>
            </a:r>
            <a:r>
              <a:rPr lang="zh-CN" altLang="zh-CN" sz="2700" dirty="0">
                <a:solidFill>
                  <a:schemeClr val="tx1"/>
                </a:solidFill>
              </a:rPr>
              <a:t>）采用存储程序和程序控制的工作方式。</a:t>
            </a:r>
            <a:endParaRPr lang="zh-CN" altLang="zh-CN" sz="2700" dirty="0">
              <a:solidFill>
                <a:schemeClr val="tx1"/>
              </a:solidFill>
            </a:endParaRPr>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71FF7127-CFAD-4CB4-983C-400EF746AF3A}" type="datetime1">
              <a:rPr lang="ja-JP" altLang="en-US"/>
            </a:fld>
            <a:endParaRPr lang="en-US" altLang="zh-CN"/>
          </a:p>
        </p:txBody>
      </p:sp>
      <p:sp>
        <p:nvSpPr>
          <p:cNvPr id="13" name="灯片编号占位符 5"/>
          <p:cNvSpPr>
            <a:spLocks noGrp="1"/>
          </p:cNvSpPr>
          <p:nvPr>
            <p:ph type="sldNum" sz="quarter" idx="12"/>
          </p:nvPr>
        </p:nvSpPr>
        <p:spPr/>
        <p:txBody>
          <a:bodyPr/>
          <a:lstStyle/>
          <a:p>
            <a:fld id="{9284ACB4-80D6-4BC8-83E5-3F298D73481E}" type="slidenum">
              <a:rPr lang="en-US" altLang="zh-CN"/>
            </a:fld>
            <a:endParaRPr lang="en-US" altLang="zh-CN"/>
          </a:p>
        </p:txBody>
      </p:sp>
      <p:sp>
        <p:nvSpPr>
          <p:cNvPr id="616451" name="Rectangle 3"/>
          <p:cNvSpPr>
            <a:spLocks noGrp="1" noChangeArrowheads="1"/>
          </p:cNvSpPr>
          <p:nvPr>
            <p:ph type="title"/>
          </p:nvPr>
        </p:nvSpPr>
        <p:spPr>
          <a:xfrm>
            <a:off x="685800" y="800708"/>
            <a:ext cx="7772400" cy="1143000"/>
          </a:xfrm>
        </p:spPr>
        <p:txBody>
          <a:bodyPr/>
          <a:lstStyle/>
          <a:p>
            <a:r>
              <a:rPr lang="zh-CN" altLang="en-US" dirty="0"/>
              <a:t>冯诺依曼体系结构</a:t>
            </a:r>
            <a:endParaRPr lang="zh-CN" altLang="en-US" dirty="0"/>
          </a:p>
        </p:txBody>
      </p:sp>
      <p:sp>
        <p:nvSpPr>
          <p:cNvPr id="616452" name="Rectangle 4"/>
          <p:cNvSpPr/>
          <p:nvPr/>
        </p:nvSpPr>
        <p:spPr bwMode="auto">
          <a:xfrm>
            <a:off x="827088" y="3213100"/>
            <a:ext cx="73453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fontAlgn="base">
              <a:spcBef>
                <a:spcPct val="20000"/>
              </a:spcBef>
              <a:buFontTx/>
              <a:buChar char="•"/>
            </a:pPr>
            <a:endParaRPr kumimoji="0" lang="zh-CN" altLang="zh-CN" sz="2800">
              <a:effectLst/>
              <a:latin typeface="华文楷体" panose="02010600040101010101" pitchFamily="2" charset="-122"/>
              <a:ea typeface="华文楷体" panose="02010600040101010101" pitchFamily="2" charset="-122"/>
            </a:endParaRPr>
          </a:p>
        </p:txBody>
      </p:sp>
      <p:sp>
        <p:nvSpPr>
          <p:cNvPr id="616453" name="Rectangle 5"/>
          <p:cNvSpPr>
            <a:spLocks noGrp="1"/>
          </p:cNvSpPr>
          <p:nvPr>
            <p:ph type="body" idx="1"/>
          </p:nvPr>
        </p:nvSpPr>
        <p:spPr>
          <a:xfrm>
            <a:off x="323850" y="1628775"/>
            <a:ext cx="6408738" cy="3960813"/>
          </a:xfrm>
          <a:noFill/>
        </p:spPr>
        <p:txBody>
          <a:bodyPr/>
          <a:lstStyle/>
          <a:p>
            <a:r>
              <a:rPr lang="zh-CN" altLang="en-US" sz="2400" dirty="0">
                <a:ea typeface="华文中宋" panose="02010600040101010101" pitchFamily="2" charset="-122"/>
              </a:rPr>
              <a:t>把需要的程序和数据送至计算机中。</a:t>
            </a:r>
            <a:endParaRPr lang="zh-CN" altLang="en-US" sz="2400" dirty="0">
              <a:ea typeface="华文中宋" panose="02010600040101010101" pitchFamily="2" charset="-122"/>
            </a:endParaRPr>
          </a:p>
          <a:p>
            <a:r>
              <a:rPr lang="zh-CN" altLang="en-US" sz="2400" dirty="0">
                <a:ea typeface="华文中宋" panose="02010600040101010101" pitchFamily="2" charset="-122"/>
              </a:rPr>
              <a:t>必须具有长期记忆程序、数据、中间结果及最终运算结果的能力。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能够完成各种算术、逻辑运算和数据传送等数据加工处理的能力。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能够根据需要控制程序走向，并能根据指令控制机器的各部件协调操作。</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能够按照要求将处理结果输出给用户。</a:t>
            </a:r>
            <a:endParaRPr lang="zh-CN" altLang="en-US" sz="2400" dirty="0">
              <a:ea typeface="华文中宋" panose="02010600040101010101" pitchFamily="2" charset="-122"/>
            </a:endParaRPr>
          </a:p>
        </p:txBody>
      </p:sp>
      <p:sp>
        <p:nvSpPr>
          <p:cNvPr id="616454" name="AutoShape 6"/>
          <p:cNvSpPr/>
          <p:nvPr/>
        </p:nvSpPr>
        <p:spPr bwMode="auto">
          <a:xfrm>
            <a:off x="6011863" y="1341438"/>
            <a:ext cx="2084387" cy="619125"/>
          </a:xfrm>
          <a:prstGeom prst="borderCallout1">
            <a:avLst>
              <a:gd name="adj1" fmla="val 18463"/>
              <a:gd name="adj2" fmla="val -3657"/>
              <a:gd name="adj3" fmla="val 92819"/>
              <a:gd name="adj4" fmla="val -20718"/>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输入设备</a:t>
            </a:r>
            <a:endParaRPr lang="zh-CN" altLang="en-US" sz="2800" dirty="0">
              <a:solidFill>
                <a:srgbClr val="C00000"/>
              </a:solidFill>
              <a:effectLst/>
              <a:ea typeface="微软雅黑" panose="020B0503020204020204" pitchFamily="34" charset="-122"/>
            </a:endParaRPr>
          </a:p>
        </p:txBody>
      </p:sp>
      <p:sp>
        <p:nvSpPr>
          <p:cNvPr id="616455" name="AutoShape 7"/>
          <p:cNvSpPr/>
          <p:nvPr/>
        </p:nvSpPr>
        <p:spPr bwMode="auto">
          <a:xfrm>
            <a:off x="6588125" y="2565400"/>
            <a:ext cx="2084388" cy="619125"/>
          </a:xfrm>
          <a:prstGeom prst="borderCallout1">
            <a:avLst>
              <a:gd name="adj1" fmla="val 18463"/>
              <a:gd name="adj2" fmla="val -3657"/>
              <a:gd name="adj3" fmla="val -9924"/>
              <a:gd name="adj4" fmla="val -123187"/>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存储器</a:t>
            </a:r>
            <a:endParaRPr lang="zh-CN" altLang="en-US" sz="2800" dirty="0">
              <a:solidFill>
                <a:srgbClr val="C00000"/>
              </a:solidFill>
              <a:effectLst/>
              <a:ea typeface="微软雅黑" panose="020B0503020204020204" pitchFamily="34" charset="-122"/>
            </a:endParaRPr>
          </a:p>
        </p:txBody>
      </p:sp>
      <p:sp>
        <p:nvSpPr>
          <p:cNvPr id="616456" name="AutoShape 8"/>
          <p:cNvSpPr/>
          <p:nvPr/>
        </p:nvSpPr>
        <p:spPr bwMode="auto">
          <a:xfrm>
            <a:off x="6732588" y="3573463"/>
            <a:ext cx="2084387" cy="619125"/>
          </a:xfrm>
          <a:prstGeom prst="borderCallout1">
            <a:avLst>
              <a:gd name="adj1" fmla="val 18463"/>
              <a:gd name="adj2" fmla="val -3657"/>
              <a:gd name="adj3" fmla="val -36884"/>
              <a:gd name="adj4" fmla="val -119182"/>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运算器</a:t>
            </a:r>
            <a:endParaRPr lang="zh-CN" altLang="en-US" sz="2800" dirty="0">
              <a:solidFill>
                <a:srgbClr val="C00000"/>
              </a:solidFill>
              <a:effectLst/>
              <a:ea typeface="微软雅黑" panose="020B0503020204020204" pitchFamily="34" charset="-122"/>
            </a:endParaRPr>
          </a:p>
        </p:txBody>
      </p:sp>
      <p:sp>
        <p:nvSpPr>
          <p:cNvPr id="616457" name="AutoShape 9"/>
          <p:cNvSpPr/>
          <p:nvPr/>
        </p:nvSpPr>
        <p:spPr bwMode="auto">
          <a:xfrm>
            <a:off x="6804025" y="4545124"/>
            <a:ext cx="2084388" cy="619125"/>
          </a:xfrm>
          <a:prstGeom prst="borderCallout1">
            <a:avLst>
              <a:gd name="adj1" fmla="val 18463"/>
              <a:gd name="adj2" fmla="val -3657"/>
              <a:gd name="adj3" fmla="val -64468"/>
              <a:gd name="adj4" fmla="val -10479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控制器</a:t>
            </a:r>
            <a:endParaRPr lang="zh-CN" altLang="en-US" sz="2800" dirty="0">
              <a:solidFill>
                <a:srgbClr val="C00000"/>
              </a:solidFill>
              <a:effectLst/>
              <a:ea typeface="微软雅黑" panose="020B0503020204020204" pitchFamily="34" charset="-122"/>
            </a:endParaRPr>
          </a:p>
        </p:txBody>
      </p:sp>
      <p:sp>
        <p:nvSpPr>
          <p:cNvPr id="616458" name="AutoShape 10"/>
          <p:cNvSpPr/>
          <p:nvPr/>
        </p:nvSpPr>
        <p:spPr bwMode="auto">
          <a:xfrm>
            <a:off x="6300788" y="5553236"/>
            <a:ext cx="2084387" cy="619125"/>
          </a:xfrm>
          <a:prstGeom prst="borderCallout1">
            <a:avLst>
              <a:gd name="adj1" fmla="val 18463"/>
              <a:gd name="adj2" fmla="val -3657"/>
              <a:gd name="adj3" fmla="val -109815"/>
              <a:gd name="adj4" fmla="val -7904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输出设备</a:t>
            </a:r>
            <a:endParaRPr lang="zh-CN" altLang="en-US" sz="2800" dirty="0">
              <a:solidFill>
                <a:srgbClr val="C00000"/>
              </a:solidFill>
              <a:effectLst/>
              <a:ea typeface="微软雅黑" panose="020B0503020204020204" pitchFamily="34"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616453">
                                            <p:txEl>
                                              <p:pRg st="0" end="0"/>
                                            </p:txEl>
                                          </p:spTgt>
                                        </p:tgtEl>
                                        <p:attrNameLst>
                                          <p:attrName>style.color</p:attrName>
                                        </p:attrNameLst>
                                      </p:cBhvr>
                                      <p:to>
                                        <p:clrVal>
                                          <a:srgbClr val="FF3300"/>
                                        </p:clrVal>
                                      </p:to>
                                    </p:set>
                                    <p:set>
                                      <p:cBhvr>
                                        <p:cTn id="7" dur="500" fill="hold"/>
                                        <p:tgtEl>
                                          <p:spTgt spid="616453">
                                            <p:txEl>
                                              <p:pRg st="0" end="0"/>
                                            </p:txEl>
                                          </p:spTgt>
                                        </p:tgtEl>
                                        <p:attrNameLst>
                                          <p:attrName>fillcolor</p:attrName>
                                        </p:attrNameLst>
                                      </p:cBhvr>
                                      <p:to>
                                        <p:clrVal>
                                          <a:srgbClr val="FF3300"/>
                                        </p:clrVal>
                                      </p:to>
                                    </p:set>
                                    <p:set>
                                      <p:cBhvr>
                                        <p:cTn id="8" dur="500" fill="hold"/>
                                        <p:tgtEl>
                                          <p:spTgt spid="616453">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0" end="0"/>
                                            </p:txEl>
                                          </p:spTgt>
                                        </p:tgtEl>
                                        <p:attrNameLst>
                                          <p:attrName>ppt_c</p:attrName>
                                        </p:attrNameLst>
                                      </p:cBhvr>
                                      <p:to>
                                        <a:srgbClr val="333399"/>
                                      </p:to>
                                    </p:animClr>
                                  </p:sub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16454"/>
                                        </p:tgtEl>
                                        <p:attrNameLst>
                                          <p:attrName>style.visibility</p:attrName>
                                        </p:attrNameLst>
                                      </p:cBhvr>
                                      <p:to>
                                        <p:strVal val="visible"/>
                                      </p:to>
                                    </p:set>
                                    <p:animEffect transition="in" filter="wipe(left)">
                                      <p:cBhvr>
                                        <p:cTn id="13" dur="500"/>
                                        <p:tgtEl>
                                          <p:spTgt spid="61645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grpId="0" nodeType="clickEffect">
                                  <p:stCondLst>
                                    <p:cond delay="0"/>
                                  </p:stCondLst>
                                  <p:iterate type="lt">
                                    <p:tmPct val="4000"/>
                                  </p:iterate>
                                  <p:childTnLst>
                                    <p:set>
                                      <p:cBhvr override="childStyle">
                                        <p:cTn id="17" dur="500" fill="hold"/>
                                        <p:tgtEl>
                                          <p:spTgt spid="616453">
                                            <p:txEl>
                                              <p:pRg st="1" end="1"/>
                                            </p:txEl>
                                          </p:spTgt>
                                        </p:tgtEl>
                                        <p:attrNameLst>
                                          <p:attrName>style.color</p:attrName>
                                        </p:attrNameLst>
                                      </p:cBhvr>
                                      <p:to>
                                        <p:clrVal>
                                          <a:srgbClr val="FF3300"/>
                                        </p:clrVal>
                                      </p:to>
                                    </p:set>
                                    <p:set>
                                      <p:cBhvr>
                                        <p:cTn id="18" dur="500" fill="hold"/>
                                        <p:tgtEl>
                                          <p:spTgt spid="616453">
                                            <p:txEl>
                                              <p:pRg st="1" end="1"/>
                                            </p:txEl>
                                          </p:spTgt>
                                        </p:tgtEl>
                                        <p:attrNameLst>
                                          <p:attrName>fillcolor</p:attrName>
                                        </p:attrNameLst>
                                      </p:cBhvr>
                                      <p:to>
                                        <p:clrVal>
                                          <a:srgbClr val="FF3300"/>
                                        </p:clrVal>
                                      </p:to>
                                    </p:set>
                                    <p:set>
                                      <p:cBhvr>
                                        <p:cTn id="19" dur="500" fill="hold"/>
                                        <p:tgtEl>
                                          <p:spTgt spid="616453">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1" end="1"/>
                                            </p:txEl>
                                          </p:spTgt>
                                        </p:tgtEl>
                                        <p:attrNameLst>
                                          <p:attrName>ppt_c</p:attrName>
                                        </p:attrNameLst>
                                      </p:cBhvr>
                                      <p:to>
                                        <a:srgbClr val="000066"/>
                                      </p:to>
                                    </p:animClr>
                                  </p:sub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16455"/>
                                        </p:tgtEl>
                                        <p:attrNameLst>
                                          <p:attrName>style.visibility</p:attrName>
                                        </p:attrNameLst>
                                      </p:cBhvr>
                                      <p:to>
                                        <p:strVal val="visible"/>
                                      </p:to>
                                    </p:set>
                                    <p:animEffect transition="in" filter="wipe(left)">
                                      <p:cBhvr>
                                        <p:cTn id="24" dur="500"/>
                                        <p:tgtEl>
                                          <p:spTgt spid="61645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mph" presetSubtype="0" fill="hold" grpId="0" nodeType="clickEffect">
                                  <p:stCondLst>
                                    <p:cond delay="0"/>
                                  </p:stCondLst>
                                  <p:iterate type="lt">
                                    <p:tmPct val="4000"/>
                                  </p:iterate>
                                  <p:childTnLst>
                                    <p:set>
                                      <p:cBhvr override="childStyle">
                                        <p:cTn id="28" dur="500" fill="hold"/>
                                        <p:tgtEl>
                                          <p:spTgt spid="616453">
                                            <p:txEl>
                                              <p:pRg st="2" end="2"/>
                                            </p:txEl>
                                          </p:spTgt>
                                        </p:tgtEl>
                                        <p:attrNameLst>
                                          <p:attrName>style.color</p:attrName>
                                        </p:attrNameLst>
                                      </p:cBhvr>
                                      <p:to>
                                        <p:clrVal>
                                          <a:srgbClr val="FF3300"/>
                                        </p:clrVal>
                                      </p:to>
                                    </p:set>
                                    <p:set>
                                      <p:cBhvr>
                                        <p:cTn id="29" dur="500" fill="hold"/>
                                        <p:tgtEl>
                                          <p:spTgt spid="616453">
                                            <p:txEl>
                                              <p:pRg st="2" end="2"/>
                                            </p:txEl>
                                          </p:spTgt>
                                        </p:tgtEl>
                                        <p:attrNameLst>
                                          <p:attrName>fillcolor</p:attrName>
                                        </p:attrNameLst>
                                      </p:cBhvr>
                                      <p:to>
                                        <p:clrVal>
                                          <a:srgbClr val="FF3300"/>
                                        </p:clrVal>
                                      </p:to>
                                    </p:set>
                                    <p:set>
                                      <p:cBhvr>
                                        <p:cTn id="30" dur="500" fill="hold"/>
                                        <p:tgtEl>
                                          <p:spTgt spid="616453">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2" end="2"/>
                                            </p:txEl>
                                          </p:spTgt>
                                        </p:tgtEl>
                                        <p:attrNameLst>
                                          <p:attrName>ppt_c</p:attrName>
                                        </p:attrNameLst>
                                      </p:cBhvr>
                                      <p:to>
                                        <a:srgbClr val="000066"/>
                                      </p:to>
                                    </p:animClr>
                                  </p:sub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16456"/>
                                        </p:tgtEl>
                                        <p:attrNameLst>
                                          <p:attrName>style.visibility</p:attrName>
                                        </p:attrNameLst>
                                      </p:cBhvr>
                                      <p:to>
                                        <p:strVal val="visible"/>
                                      </p:to>
                                    </p:set>
                                    <p:animEffect transition="in" filter="wipe(left)">
                                      <p:cBhvr>
                                        <p:cTn id="35" dur="500"/>
                                        <p:tgtEl>
                                          <p:spTgt spid="6164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mph" presetSubtype="0" fill="hold" grpId="0" nodeType="clickEffect">
                                  <p:stCondLst>
                                    <p:cond delay="0"/>
                                  </p:stCondLst>
                                  <p:iterate type="lt">
                                    <p:tmPct val="4000"/>
                                  </p:iterate>
                                  <p:childTnLst>
                                    <p:set>
                                      <p:cBhvr override="childStyle">
                                        <p:cTn id="39" dur="500" fill="hold"/>
                                        <p:tgtEl>
                                          <p:spTgt spid="616453">
                                            <p:txEl>
                                              <p:pRg st="3" end="3"/>
                                            </p:txEl>
                                          </p:spTgt>
                                        </p:tgtEl>
                                        <p:attrNameLst>
                                          <p:attrName>style.color</p:attrName>
                                        </p:attrNameLst>
                                      </p:cBhvr>
                                      <p:to>
                                        <p:clrVal>
                                          <a:srgbClr val="FF3300"/>
                                        </p:clrVal>
                                      </p:to>
                                    </p:set>
                                    <p:set>
                                      <p:cBhvr>
                                        <p:cTn id="40" dur="500" fill="hold"/>
                                        <p:tgtEl>
                                          <p:spTgt spid="616453">
                                            <p:txEl>
                                              <p:pRg st="3" end="3"/>
                                            </p:txEl>
                                          </p:spTgt>
                                        </p:tgtEl>
                                        <p:attrNameLst>
                                          <p:attrName>fillcolor</p:attrName>
                                        </p:attrNameLst>
                                      </p:cBhvr>
                                      <p:to>
                                        <p:clrVal>
                                          <a:srgbClr val="FF3300"/>
                                        </p:clrVal>
                                      </p:to>
                                    </p:set>
                                    <p:set>
                                      <p:cBhvr>
                                        <p:cTn id="41" dur="500" fill="hold"/>
                                        <p:tgtEl>
                                          <p:spTgt spid="616453">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3" end="3"/>
                                            </p:txEl>
                                          </p:spTgt>
                                        </p:tgtEl>
                                        <p:attrNameLst>
                                          <p:attrName>ppt_c</p:attrName>
                                        </p:attrNameLst>
                                      </p:cBhvr>
                                      <p:to>
                                        <a:srgbClr val="000066"/>
                                      </p:to>
                                    </p:animClr>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16457"/>
                                        </p:tgtEl>
                                        <p:attrNameLst>
                                          <p:attrName>style.visibility</p:attrName>
                                        </p:attrNameLst>
                                      </p:cBhvr>
                                      <p:to>
                                        <p:strVal val="visible"/>
                                      </p:to>
                                    </p:set>
                                    <p:animEffect transition="in" filter="wipe(left)">
                                      <p:cBhvr>
                                        <p:cTn id="46" dur="500"/>
                                        <p:tgtEl>
                                          <p:spTgt spid="61645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mph" presetSubtype="0" fill="hold" grpId="0" nodeType="clickEffect">
                                  <p:stCondLst>
                                    <p:cond delay="0"/>
                                  </p:stCondLst>
                                  <p:iterate type="lt">
                                    <p:tmPct val="4000"/>
                                  </p:iterate>
                                  <p:childTnLst>
                                    <p:set>
                                      <p:cBhvr override="childStyle">
                                        <p:cTn id="50" dur="500" fill="hold"/>
                                        <p:tgtEl>
                                          <p:spTgt spid="616453">
                                            <p:txEl>
                                              <p:pRg st="4" end="4"/>
                                            </p:txEl>
                                          </p:spTgt>
                                        </p:tgtEl>
                                        <p:attrNameLst>
                                          <p:attrName>style.color</p:attrName>
                                        </p:attrNameLst>
                                      </p:cBhvr>
                                      <p:to>
                                        <p:clrVal>
                                          <a:srgbClr val="FF3300"/>
                                        </p:clrVal>
                                      </p:to>
                                    </p:set>
                                    <p:set>
                                      <p:cBhvr>
                                        <p:cTn id="51" dur="500" fill="hold"/>
                                        <p:tgtEl>
                                          <p:spTgt spid="616453">
                                            <p:txEl>
                                              <p:pRg st="4" end="4"/>
                                            </p:txEl>
                                          </p:spTgt>
                                        </p:tgtEl>
                                        <p:attrNameLst>
                                          <p:attrName>fillcolor</p:attrName>
                                        </p:attrNameLst>
                                      </p:cBhvr>
                                      <p:to>
                                        <p:clrVal>
                                          <a:srgbClr val="FF3300"/>
                                        </p:clrVal>
                                      </p:to>
                                    </p:set>
                                    <p:set>
                                      <p:cBhvr>
                                        <p:cTn id="52" dur="500" fill="hold"/>
                                        <p:tgtEl>
                                          <p:spTgt spid="616453">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4" end="4"/>
                                            </p:txEl>
                                          </p:spTgt>
                                        </p:tgtEl>
                                        <p:attrNameLst>
                                          <p:attrName>ppt_c</p:attrName>
                                        </p:attrNameLst>
                                      </p:cBhvr>
                                      <p:to>
                                        <a:srgbClr val="000066"/>
                                      </p:to>
                                    </p:animClr>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6458"/>
                                        </p:tgtEl>
                                        <p:attrNameLst>
                                          <p:attrName>style.visibility</p:attrName>
                                        </p:attrNameLst>
                                      </p:cBhvr>
                                      <p:to>
                                        <p:strVal val="visible"/>
                                      </p:to>
                                    </p:set>
                                    <p:animEffect transition="in" filter="wipe(left)">
                                      <p:cBhvr>
                                        <p:cTn id="57" dur="500"/>
                                        <p:tgtEl>
                                          <p:spTgt spid="616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3" grpId="0" build="p"/>
      <p:bldP spid="616454" grpId="0" animBg="1"/>
      <p:bldP spid="616455" grpId="0" animBg="1"/>
      <p:bldP spid="616456" grpId="0" animBg="1"/>
      <p:bldP spid="616457" grpId="0" animBg="1"/>
      <p:bldP spid="6164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8462901F-34E6-4326-9FA6-E53B5ECEEBF1}" type="datetime1">
              <a:rPr lang="zh-CN" altLang="en-US" smtClean="0"/>
            </a:fld>
            <a:endParaRPr lang="zh-CN" altLang="en-US"/>
          </a:p>
        </p:txBody>
      </p:sp>
      <p:sp>
        <p:nvSpPr>
          <p:cNvPr id="4" name="灯片编号占位符 3"/>
          <p:cNvSpPr>
            <a:spLocks noGrp="1"/>
          </p:cNvSpPr>
          <p:nvPr>
            <p:ph type="sldNum" sz="quarter" idx="12"/>
          </p:nvPr>
        </p:nvSpPr>
        <p:spPr/>
        <p:txBody>
          <a:bodyPr/>
          <a:p>
            <a:pPr>
              <a:defRPr/>
            </a:pPr>
            <a:fld id="{F826D9F4-9C17-493F-AFD0-50901914C1F9}" type="slidenum">
              <a:rPr lang="zh-CN" altLang="en-US"/>
            </a:fld>
            <a:endParaRPr lang="en-US" sz="2200" b="1">
              <a:solidFill>
                <a:schemeClr val="bg1"/>
              </a:solidFill>
              <a:ea typeface="+mj-ea"/>
            </a:endParaRPr>
          </a:p>
        </p:txBody>
      </p:sp>
      <p:sp>
        <p:nvSpPr>
          <p:cNvPr id="100" name="文本框 99"/>
          <p:cNvSpPr txBox="1"/>
          <p:nvPr/>
        </p:nvSpPr>
        <p:spPr>
          <a:xfrm>
            <a:off x="915670" y="1014730"/>
            <a:ext cx="5080000" cy="1938020"/>
          </a:xfrm>
          <a:prstGeom prst="rect">
            <a:avLst/>
          </a:prstGeom>
          <a:noFill/>
          <a:ln w="9525">
            <a:noFill/>
          </a:ln>
        </p:spPr>
        <p:txBody>
          <a:bodyPr>
            <a:spAutoFit/>
          </a:bodyPr>
          <a:p>
            <a:pPr marL="0" indent="0"/>
            <a:r>
              <a:rPr lang="en-US" altLang="zh-CN" sz="2000" b="0">
                <a:solidFill>
                  <a:schemeClr val="tx1"/>
                </a:solidFill>
                <a:ea typeface="宋体" panose="02010600030101010101" pitchFamily="2" charset="-122"/>
              </a:rPr>
              <a:t>1.</a:t>
            </a:r>
            <a:r>
              <a:rPr lang="zh-CN" sz="2000" b="0">
                <a:solidFill>
                  <a:schemeClr val="tx1"/>
                </a:solidFill>
                <a:ea typeface="宋体" panose="02010600030101010101" pitchFamily="2" charset="-122"/>
              </a:rPr>
              <a:t>机器出现"死机"或需要重启动时，最先考虑使用的操作方法是_______________。[A]关闭电源，重新开机[B]按RESET键[C]按CTRL＋ALT＋DEL[D]按任何键</a:t>
            </a:r>
            <a:endParaRPr lang="zh-CN" altLang="en-US" sz="2000" b="0">
              <a:solidFill>
                <a:schemeClr val="tx1"/>
              </a:solidFill>
              <a:ea typeface="宋体" panose="02010600030101010101" pitchFamily="2" charset="-122"/>
            </a:endParaRPr>
          </a:p>
        </p:txBody>
      </p:sp>
      <p:sp>
        <p:nvSpPr>
          <p:cNvPr id="5" name="文本框 4"/>
          <p:cNvSpPr txBox="1"/>
          <p:nvPr/>
        </p:nvSpPr>
        <p:spPr>
          <a:xfrm>
            <a:off x="796925" y="4093210"/>
            <a:ext cx="5080000" cy="1938020"/>
          </a:xfrm>
          <a:prstGeom prst="rect">
            <a:avLst/>
          </a:prstGeom>
          <a:noFill/>
          <a:ln w="9525">
            <a:noFill/>
          </a:ln>
        </p:spPr>
        <p:txBody>
          <a:bodyPr wrap="square">
            <a:spAutoFit/>
          </a:bodyPr>
          <a:p>
            <a:pPr marL="0" indent="0"/>
            <a:r>
              <a:rPr lang="en-US" altLang="zh-CN" sz="2000" b="0">
                <a:solidFill>
                  <a:schemeClr val="tx2"/>
                </a:solidFill>
                <a:ea typeface="宋体" panose="02010600030101010101" pitchFamily="2" charset="-122"/>
              </a:rPr>
              <a:t>2.</a:t>
            </a:r>
            <a:r>
              <a:rPr lang="zh-CN" sz="2000" b="0">
                <a:solidFill>
                  <a:schemeClr val="tx2"/>
                </a:solidFill>
                <a:ea typeface="宋体" panose="02010600030101010101" pitchFamily="2" charset="-122"/>
              </a:rPr>
              <a:t>下列不是冯.诺依曼关于计算机特点的是______。[A]计算机由五大部件组成[B]计算机采用"存储程序"的工作原理[C]按地址访问数据和指令[D]字符处理采用 ASCII 码</a:t>
            </a:r>
            <a:endParaRPr lang="zh-CN" altLang="en-US" sz="2000" b="0">
              <a:solidFill>
                <a:schemeClr val="tx2"/>
              </a:solidFill>
              <a:ea typeface="宋体" panose="02010600030101010101" pitchFamily="2" charset="-122"/>
            </a:endParaRPr>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431800" y="927100"/>
            <a:ext cx="838835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chemeClr val="tx1"/>
                </a:solidFill>
                <a:sym typeface="Times New Roman" panose="02020603050405020304" pitchFamily="18" charset="0"/>
              </a:rPr>
              <a:t>1.2.2  </a:t>
            </a:r>
            <a:r>
              <a:rPr lang="zh-CN" altLang="en-US" sz="2800" dirty="0">
                <a:solidFill>
                  <a:schemeClr val="tx1"/>
                </a:solidFill>
                <a:sym typeface="Times New Roman" panose="02020603050405020304" pitchFamily="18" charset="0"/>
              </a:rPr>
              <a:t>计算机系统的基本组成</a:t>
            </a:r>
            <a:endParaRPr lang="zh-CN" altLang="en-US" sz="2800" dirty="0">
              <a:solidFill>
                <a:schemeClr val="tx1"/>
              </a:solidFill>
              <a:sym typeface="Times New Roman" panose="02020603050405020304" pitchFamily="18" charset="0"/>
            </a:endParaRPr>
          </a:p>
          <a:p>
            <a:r>
              <a:rPr lang="zh-CN" altLang="en-US" sz="2800" dirty="0">
                <a:solidFill>
                  <a:schemeClr val="tx1"/>
                </a:solidFill>
                <a:sym typeface="Times New Roman" panose="02020603050405020304" pitchFamily="18" charset="0"/>
              </a:rPr>
              <a:t>        一个完整的计算机系统包含</a:t>
            </a:r>
            <a:r>
              <a:rPr lang="zh-CN" altLang="en-US" sz="2800" dirty="0">
                <a:solidFill>
                  <a:srgbClr val="990033"/>
                </a:solidFill>
                <a:sym typeface="Times New Roman" panose="02020603050405020304" pitchFamily="18" charset="0"/>
              </a:rPr>
              <a:t>硬件系统</a:t>
            </a:r>
            <a:r>
              <a:rPr lang="zh-CN" altLang="en-US" sz="2800" dirty="0">
                <a:solidFill>
                  <a:schemeClr val="tx1"/>
                </a:solidFill>
                <a:sym typeface="Times New Roman" panose="02020603050405020304" pitchFamily="18" charset="0"/>
              </a:rPr>
              <a:t>和</a:t>
            </a:r>
            <a:r>
              <a:rPr lang="zh-CN" altLang="en-US" sz="2800" dirty="0">
                <a:solidFill>
                  <a:srgbClr val="990033"/>
                </a:solidFill>
                <a:sym typeface="Times New Roman" panose="02020603050405020304" pitchFamily="18" charset="0"/>
              </a:rPr>
              <a:t>软件系统</a:t>
            </a:r>
            <a:r>
              <a:rPr lang="zh-CN" altLang="en-US" sz="2800" dirty="0">
                <a:solidFill>
                  <a:schemeClr val="tx1"/>
                </a:solidFill>
                <a:sym typeface="Times New Roman" panose="02020603050405020304" pitchFamily="18" charset="0"/>
              </a:rPr>
              <a:t>两大部分。</a:t>
            </a:r>
            <a:endParaRPr lang="zh-CN" altLang="en-US" dirty="0"/>
          </a:p>
        </p:txBody>
      </p:sp>
      <p:sp>
        <p:nvSpPr>
          <p:cNvPr id="819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8196" name="Picture 2" descr="C:\Users\ADMINI~1\AppData\Local\Temp\ksohtml\wps_clip_image-31679.png"/>
          <p:cNvPicPr>
            <a:picLocks noChangeAspect="1" noChangeArrowheads="1"/>
          </p:cNvPicPr>
          <p:nvPr/>
        </p:nvPicPr>
        <p:blipFill>
          <a:blip r:embed="rId1">
            <a:extLst>
              <a:ext uri="{28A0092B-C50C-407E-A947-70E740481C1C}">
                <a14:useLocalDpi xmlns:a14="http://schemas.microsoft.com/office/drawing/2010/main" val="0"/>
              </a:ext>
            </a:extLst>
          </a:blip>
          <a:srcRect r="-3450" b="6572"/>
          <a:stretch>
            <a:fillRect/>
          </a:stretch>
        </p:blipFill>
        <p:spPr bwMode="auto">
          <a:xfrm>
            <a:off x="646112" y="2366963"/>
            <a:ext cx="7886328" cy="4087812"/>
          </a:xfrm>
          <a:prstGeom prst="rect">
            <a:avLst/>
          </a:prstGeom>
          <a:solidFill>
            <a:schemeClr val="accent1">
              <a:lumMod val="60000"/>
              <a:lumOff val="40000"/>
            </a:schemeClr>
          </a:solidFill>
          <a:ln>
            <a:noFill/>
          </a:ln>
        </p:spPr>
      </p:pic>
      <p:sp>
        <p:nvSpPr>
          <p:cNvPr id="2" name="日期占位符 1"/>
          <p:cNvSpPr>
            <a:spLocks noGrp="1"/>
          </p:cNvSpPr>
          <p:nvPr>
            <p:ph type="dt" sz="half" idx="10"/>
          </p:nvPr>
        </p:nvSpPr>
        <p:spPr/>
        <p:txBody>
          <a:bodyPr/>
          <a:lstStyle/>
          <a:p>
            <a:pPr>
              <a:defRPr/>
            </a:pPr>
            <a:fld id="{54AA1251-8D66-4642-8044-B4A2FEEFB00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ChangeArrowheads="1"/>
          </p:cNvSpPr>
          <p:nvPr/>
        </p:nvSpPr>
        <p:spPr bwMode="auto">
          <a:xfrm>
            <a:off x="431800" y="927100"/>
            <a:ext cx="83883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FF0000"/>
                </a:solidFill>
                <a:sym typeface="Times New Roman" panose="02020603050405020304" pitchFamily="18" charset="0"/>
              </a:rPr>
              <a:t>1.2.2  </a:t>
            </a:r>
            <a:r>
              <a:rPr lang="zh-CN" altLang="en-US" sz="2800" dirty="0">
                <a:solidFill>
                  <a:srgbClr val="FF0000"/>
                </a:solidFill>
                <a:sym typeface="Times New Roman" panose="02020603050405020304" pitchFamily="18" charset="0"/>
              </a:rPr>
              <a:t>计算机系统的基本组成</a:t>
            </a:r>
            <a:endParaRPr lang="zh-CN" altLang="en-US" sz="2800" dirty="0">
              <a:solidFill>
                <a:srgbClr val="FF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 </a:t>
            </a:r>
            <a:r>
              <a:rPr lang="zh-CN" altLang="en-US" sz="2800" dirty="0">
                <a:solidFill>
                  <a:schemeClr val="tx1"/>
                </a:solidFill>
                <a:sym typeface="Times New Roman" panose="02020603050405020304" pitchFamily="18" charset="0"/>
              </a:rPr>
              <a:t>计算机硬件系统：</a:t>
            </a:r>
            <a:r>
              <a:rPr lang="zh-CN" altLang="en-US" sz="2800" dirty="0">
                <a:solidFill>
                  <a:srgbClr val="990033"/>
                </a:solidFill>
                <a:sym typeface="Times New Roman" panose="02020603050405020304" pitchFamily="18" charset="0"/>
              </a:rPr>
              <a:t>以存储器为中心</a:t>
            </a:r>
            <a:endParaRPr lang="zh-CN" altLang="en-US" sz="2800" dirty="0">
              <a:solidFill>
                <a:srgbClr val="990033"/>
              </a:solidFill>
              <a:sym typeface="Times New Roman" panose="02020603050405020304" pitchFamily="18" charset="0"/>
            </a:endParaRPr>
          </a:p>
        </p:txBody>
      </p:sp>
      <p:sp>
        <p:nvSpPr>
          <p:cNvPr id="92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1300" y="1920875"/>
            <a:ext cx="5581650" cy="251618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6875CACE-9E19-46A5-B845-51DC067415B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4" name="TextBox 3"/>
          <p:cNvSpPr txBox="1"/>
          <p:nvPr/>
        </p:nvSpPr>
        <p:spPr>
          <a:xfrm>
            <a:off x="1007604" y="4575027"/>
            <a:ext cx="7812546" cy="1446550"/>
          </a:xfrm>
          <a:prstGeom prst="rect">
            <a:avLst/>
          </a:prstGeom>
          <a:noFill/>
        </p:spPr>
        <p:txBody>
          <a:bodyPr wrap="square" rtlCol="0">
            <a:spAutoFit/>
          </a:bodyPr>
          <a:lstStyle/>
          <a:p>
            <a:r>
              <a:rPr lang="zh-CN" altLang="en-US" dirty="0" smtClean="0">
                <a:solidFill>
                  <a:srgbClr val="FF0000"/>
                </a:solidFill>
              </a:rPr>
              <a:t>存储器：主要存储数据（数据寄存器和地址寄存器）</a:t>
            </a:r>
            <a:endParaRPr lang="en-US" altLang="zh-CN" dirty="0" smtClean="0">
              <a:solidFill>
                <a:srgbClr val="FF0000"/>
              </a:solidFill>
            </a:endParaRPr>
          </a:p>
          <a:p>
            <a:r>
              <a:rPr lang="zh-CN" altLang="en-US" dirty="0" smtClean="0">
                <a:solidFill>
                  <a:srgbClr val="FF0000"/>
                </a:solidFill>
              </a:rPr>
              <a:t>运算器：对二进制进行加减乘除和逻辑判断（算术逻辑单元）</a:t>
            </a:r>
            <a:endParaRPr lang="en-US" altLang="zh-CN" dirty="0" smtClean="0">
              <a:solidFill>
                <a:srgbClr val="FF0000"/>
              </a:solidFill>
            </a:endParaRPr>
          </a:p>
          <a:p>
            <a:r>
              <a:rPr lang="zh-CN" altLang="en-US" dirty="0" smtClean="0">
                <a:solidFill>
                  <a:srgbClr val="FF0000"/>
                </a:solidFill>
              </a:rPr>
              <a:t>控制器：计算机的指挥和控制中心（指令寄存器，指令译码器，程序计数器，时序部件，操作控制部件等）</a:t>
            </a:r>
            <a:endParaRPr lang="zh-CN" altLang="en-US" dirty="0">
              <a:solidFill>
                <a:srgbClr val="FF0000"/>
              </a:solidFill>
            </a:endParaRP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7" name="矩形 2"/>
          <p:cNvSpPr>
            <a:spLocks noChangeArrowheads="1"/>
          </p:cNvSpPr>
          <p:nvPr/>
        </p:nvSpPr>
        <p:spPr bwMode="auto">
          <a:xfrm>
            <a:off x="683568" y="836712"/>
            <a:ext cx="7884876"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2. </a:t>
            </a:r>
            <a:r>
              <a:rPr lang="zh-CN" altLang="en-US" sz="2800" dirty="0">
                <a:solidFill>
                  <a:schemeClr val="tx1"/>
                </a:solidFill>
                <a:sym typeface="Times New Roman" panose="02020603050405020304" pitchFamily="18" charset="0"/>
              </a:rPr>
              <a:t>计算机软件</a:t>
            </a:r>
            <a:r>
              <a:rPr lang="zh-CN" altLang="en-US" sz="2800" dirty="0" smtClean="0">
                <a:solidFill>
                  <a:schemeClr val="tx1"/>
                </a:solidFill>
                <a:sym typeface="Times New Roman" panose="02020603050405020304" pitchFamily="18" charset="0"/>
              </a:rPr>
              <a:t>系统</a:t>
            </a:r>
            <a:endParaRPr lang="en-US" altLang="zh-CN" sz="28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计算机软件：各种程序和文档的总称</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程序：人们为使计算机完成某项任务而编写的</a:t>
            </a:r>
            <a:r>
              <a:rPr lang="zh-CN" altLang="en-US" sz="2400" dirty="0" smtClean="0">
                <a:solidFill>
                  <a:srgbClr val="FF0000"/>
                </a:solidFill>
                <a:sym typeface="Times New Roman" panose="02020603050405020304" pitchFamily="18" charset="0"/>
              </a:rPr>
              <a:t>命令</a:t>
            </a:r>
            <a:r>
              <a:rPr lang="zh-CN" altLang="en-US" sz="2400" dirty="0" smtClean="0">
                <a:solidFill>
                  <a:schemeClr val="tx1"/>
                </a:solidFill>
                <a:sym typeface="Times New Roman" panose="02020603050405020304" pitchFamily="18" charset="0"/>
              </a:rPr>
              <a:t>和</a:t>
            </a:r>
            <a:r>
              <a:rPr lang="zh-CN" altLang="en-US" sz="2400" dirty="0" smtClean="0">
                <a:solidFill>
                  <a:srgbClr val="FF0000"/>
                </a:solidFill>
                <a:sym typeface="Times New Roman" panose="02020603050405020304" pitchFamily="18" charset="0"/>
              </a:rPr>
              <a:t>数据</a:t>
            </a:r>
            <a:r>
              <a:rPr lang="zh-CN" altLang="en-US" sz="2400" dirty="0" smtClean="0">
                <a:solidFill>
                  <a:schemeClr val="tx1"/>
                </a:solidFill>
                <a:sym typeface="Times New Roman" panose="02020603050405020304" pitchFamily="18" charset="0"/>
              </a:rPr>
              <a:t>的集合</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文档：系统编写的文本或者带格式的文本</a:t>
            </a:r>
            <a:endParaRPr lang="zh-CN" altLang="en-US" sz="24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操作系统</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a:t>
            </a:r>
            <a:r>
              <a:rPr lang="zh-CN" altLang="en-US" sz="2800" smtClean="0">
                <a:solidFill>
                  <a:schemeClr val="tx1"/>
                </a:solidFill>
                <a:sym typeface="Times New Roman" panose="02020603050405020304" pitchFamily="18" charset="0"/>
              </a:rPr>
              <a:t>是管理，控制</a:t>
            </a:r>
            <a:r>
              <a:rPr lang="zh-CN" altLang="en-US" sz="2800" dirty="0" smtClean="0">
                <a:solidFill>
                  <a:schemeClr val="tx1"/>
                </a:solidFill>
                <a:sym typeface="Times New Roman" panose="02020603050405020304" pitchFamily="18" charset="0"/>
              </a:rPr>
              <a:t>和监督计算机软硬件资源协调运行的程序系统，方便，合理）</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程序设计语言</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（能让计算机读懂，能完成任务的语言，级别）</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应用软件</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（在特定领域中应用和开发的专业软件</a:t>
            </a:r>
            <a:r>
              <a:rPr lang="en-US" altLang="zh-CN" sz="2800" dirty="0" smtClean="0">
                <a:solidFill>
                  <a:schemeClr val="tx1"/>
                </a:solidFill>
                <a:sym typeface="Times New Roman" panose="02020603050405020304" pitchFamily="18" charset="0"/>
              </a:rPr>
              <a:t>p12</a:t>
            </a:r>
            <a:r>
              <a:rPr lang="zh-CN" altLang="en-US" sz="2800" dirty="0" smtClean="0">
                <a:solidFill>
                  <a:schemeClr val="tx1"/>
                </a:solidFill>
                <a:sym typeface="Times New Roman" panose="02020603050405020304" pitchFamily="18" charset="0"/>
              </a:rPr>
              <a:t>）</a:t>
            </a:r>
            <a:endParaRPr lang="zh-CN" altLang="en-US" dirty="0"/>
          </a:p>
        </p:txBody>
      </p:sp>
    </p:spTree>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1083508"/>
            <a:ext cx="8208652"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600" dirty="0" smtClean="0">
                <a:solidFill>
                  <a:srgbClr val="FF0000"/>
                </a:solidFill>
                <a:sym typeface="Times New Roman" panose="02020603050405020304" pitchFamily="18" charset="0"/>
              </a:rPr>
              <a:t>  1.2.3  </a:t>
            </a:r>
            <a:r>
              <a:rPr lang="zh-CN" altLang="en-US" sz="2600" dirty="0">
                <a:solidFill>
                  <a:srgbClr val="FF0000"/>
                </a:solidFill>
                <a:sym typeface="Times New Roman" panose="02020603050405020304" pitchFamily="18" charset="0"/>
              </a:rPr>
              <a:t>计算</a:t>
            </a:r>
            <a:r>
              <a:rPr lang="zh-CN" altLang="en-US" sz="2600" dirty="0" smtClean="0">
                <a:solidFill>
                  <a:srgbClr val="FF0000"/>
                </a:solidFill>
                <a:sym typeface="Times New Roman" panose="02020603050405020304" pitchFamily="18" charset="0"/>
              </a:rPr>
              <a:t>机工作原理</a:t>
            </a:r>
            <a:endParaRPr lang="zh-CN" altLang="en-US" sz="2600" dirty="0">
              <a:solidFill>
                <a:srgbClr val="FF0000"/>
              </a:solidFill>
              <a:sym typeface="Times New Roman" panose="02020603050405020304" pitchFamily="18" charset="0"/>
            </a:endParaRPr>
          </a:p>
          <a:p>
            <a:r>
              <a:rPr lang="en-US" altLang="zh-CN" sz="2600" dirty="0" smtClean="0">
                <a:solidFill>
                  <a:schemeClr val="tx1"/>
                </a:solidFill>
              </a:rPr>
              <a:t>        </a:t>
            </a:r>
            <a:r>
              <a:rPr lang="zh-CN" altLang="zh-CN" sz="2600" dirty="0" smtClean="0">
                <a:solidFill>
                  <a:schemeClr val="tx1"/>
                </a:solidFill>
              </a:rPr>
              <a:t>根据</a:t>
            </a:r>
            <a:r>
              <a:rPr lang="zh-CN" altLang="zh-CN" sz="2600" dirty="0">
                <a:solidFill>
                  <a:schemeClr val="tx1"/>
                </a:solidFill>
              </a:rPr>
              <a:t>冯·诺依曼机的“存储程序”概念，计算机的工作过程实际上就是执行指令和程序的过程</a:t>
            </a:r>
            <a:r>
              <a:rPr lang="zh-CN" altLang="zh-CN" sz="2600" dirty="0" smtClean="0">
                <a:solidFill>
                  <a:schemeClr val="tx1"/>
                </a:solidFill>
              </a:rPr>
              <a:t>。</a:t>
            </a:r>
            <a:endParaRPr lang="en-US" altLang="zh-CN" sz="2600" dirty="0" smtClean="0">
              <a:solidFill>
                <a:schemeClr val="tx1"/>
              </a:solidFill>
            </a:endParaRPr>
          </a:p>
          <a:p>
            <a:endParaRPr lang="zh-CN" altLang="zh-CN" sz="1400" dirty="0">
              <a:solidFill>
                <a:schemeClr val="tx1"/>
              </a:solidFill>
            </a:endParaRPr>
          </a:p>
          <a:p>
            <a:r>
              <a:rPr lang="en-US" altLang="zh-CN" sz="2600" dirty="0" smtClean="0">
                <a:solidFill>
                  <a:srgbClr val="C00000"/>
                </a:solidFill>
              </a:rPr>
              <a:t>  1</a:t>
            </a:r>
            <a:r>
              <a:rPr lang="en-US" altLang="zh-CN" sz="2600" dirty="0">
                <a:solidFill>
                  <a:srgbClr val="C00000"/>
                </a:solidFill>
              </a:rPr>
              <a:t>. </a:t>
            </a:r>
            <a:r>
              <a:rPr lang="zh-CN" altLang="zh-CN" sz="2600" dirty="0">
                <a:solidFill>
                  <a:srgbClr val="C00000"/>
                </a:solidFill>
              </a:rPr>
              <a:t>指令和程序</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指令</a:t>
            </a:r>
            <a:r>
              <a:rPr lang="zh-CN" altLang="zh-CN" sz="2600" dirty="0">
                <a:solidFill>
                  <a:schemeClr val="tx1"/>
                </a:solidFill>
              </a:rPr>
              <a:t>是能被计算机识别并执行的二进制代码，它完成某一特定的操作。计算机指令通常用二进制代码形式表示，也可以用助记符表达的汇编语言形式表示。</a:t>
            </a:r>
            <a:endParaRPr lang="zh-CN" altLang="zh-CN" sz="2600" dirty="0">
              <a:solidFill>
                <a:schemeClr val="tx1"/>
              </a:solidFill>
            </a:endParaRPr>
          </a:p>
          <a:p>
            <a:r>
              <a:rPr lang="en-US" altLang="zh-CN" sz="2600" dirty="0" smtClean="0">
                <a:solidFill>
                  <a:schemeClr val="tx1"/>
                </a:solidFill>
              </a:rPr>
              <a:t>        </a:t>
            </a:r>
            <a:r>
              <a:rPr lang="zh-CN" altLang="zh-CN" sz="2600" dirty="0" smtClean="0">
                <a:solidFill>
                  <a:schemeClr val="tx1"/>
                </a:solidFill>
              </a:rPr>
              <a:t>一</a:t>
            </a:r>
            <a:r>
              <a:rPr lang="zh-CN" altLang="zh-CN" sz="2600" dirty="0">
                <a:solidFill>
                  <a:schemeClr val="tx1"/>
                </a:solidFill>
              </a:rPr>
              <a:t>条指令由</a:t>
            </a:r>
            <a:r>
              <a:rPr lang="zh-CN" altLang="zh-CN" sz="2600" dirty="0">
                <a:solidFill>
                  <a:srgbClr val="C00000"/>
                </a:solidFill>
              </a:rPr>
              <a:t>操作码和操作数</a:t>
            </a:r>
            <a:r>
              <a:rPr lang="zh-CN" altLang="zh-CN" sz="2600" dirty="0">
                <a:solidFill>
                  <a:schemeClr val="tx1"/>
                </a:solidFill>
              </a:rPr>
              <a:t>两部分组成。操作码表示计算机要完成的操作，如取数、加法等；操作数表示要操作对象的内容或所在内存单元的地址。</a:t>
            </a:r>
            <a:endParaRPr lang="zh-CN" altLang="zh-CN" sz="26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59532" y="938909"/>
            <a:ext cx="8460680"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smtClean="0">
                <a:solidFill>
                  <a:schemeClr val="tx1"/>
                </a:solidFill>
                <a:sym typeface="Times New Roman" panose="02020603050405020304" pitchFamily="18" charset="0"/>
              </a:rPr>
              <a:t> 1.2.3  </a:t>
            </a:r>
            <a:r>
              <a:rPr lang="zh-CN" altLang="en-US" sz="2800" dirty="0">
                <a:solidFill>
                  <a:schemeClr val="tx1"/>
                </a:solidFill>
                <a:sym typeface="Times New Roman" panose="02020603050405020304" pitchFamily="18" charset="0"/>
              </a:rPr>
              <a:t>计算</a:t>
            </a:r>
            <a:r>
              <a:rPr lang="zh-CN" altLang="en-US" sz="2800" dirty="0" smtClean="0">
                <a:solidFill>
                  <a:schemeClr val="tx1"/>
                </a:solidFill>
                <a:sym typeface="Times New Roman" panose="02020603050405020304" pitchFamily="18" charset="0"/>
              </a:rPr>
              <a:t>机工作原理</a:t>
            </a:r>
            <a:endParaRPr lang="en-US" altLang="zh-CN" sz="28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400" dirty="0" smtClean="0">
                <a:solidFill>
                  <a:srgbClr val="C00000"/>
                </a:solidFill>
              </a:rPr>
              <a:t>  </a:t>
            </a:r>
            <a:r>
              <a:rPr lang="en-US" altLang="zh-CN" sz="2400" dirty="0">
                <a:solidFill>
                  <a:srgbClr val="C00000"/>
                </a:solidFill>
              </a:rPr>
              <a:t>1. </a:t>
            </a:r>
            <a:r>
              <a:rPr lang="zh-CN" altLang="zh-CN" sz="2400" dirty="0">
                <a:solidFill>
                  <a:srgbClr val="C00000"/>
                </a:solidFill>
              </a:rPr>
              <a:t>指令和程序</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一</a:t>
            </a:r>
            <a:r>
              <a:rPr lang="zh-CN" altLang="zh-CN" sz="2400" dirty="0">
                <a:solidFill>
                  <a:schemeClr val="tx1"/>
                </a:solidFill>
              </a:rPr>
              <a:t>台计算机所有指令的集合，称为该计算机的指令系统。不同的计算机类型，其指令系统的指令条数也不同。根据各条指令功能的不同，指令系统可分为以下五种类型。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数据传送</a:t>
            </a:r>
            <a:r>
              <a:rPr lang="zh-CN" altLang="zh-CN" sz="2400" dirty="0">
                <a:solidFill>
                  <a:schemeClr val="tx1"/>
                </a:solidFill>
              </a:rPr>
              <a:t>：负责数据在内存与</a:t>
            </a:r>
            <a:r>
              <a:rPr lang="en-US" altLang="zh-CN" sz="2400" dirty="0">
                <a:solidFill>
                  <a:schemeClr val="tx1"/>
                </a:solidFill>
              </a:rPr>
              <a:t>CPU</a:t>
            </a:r>
            <a:r>
              <a:rPr lang="zh-CN" altLang="zh-CN" sz="2400" dirty="0">
                <a:solidFill>
                  <a:schemeClr val="tx1"/>
                </a:solidFill>
              </a:rPr>
              <a:t>之间的传输。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数据处理</a:t>
            </a:r>
            <a:r>
              <a:rPr lang="zh-CN" altLang="zh-CN" sz="2400" dirty="0">
                <a:solidFill>
                  <a:schemeClr val="tx1"/>
                </a:solidFill>
              </a:rPr>
              <a:t>：对数据进行算术、逻辑或关系运算。</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程序控制</a:t>
            </a:r>
            <a:r>
              <a:rPr lang="zh-CN" altLang="zh-CN" sz="2400" dirty="0">
                <a:solidFill>
                  <a:schemeClr val="tx1"/>
                </a:solidFill>
              </a:rPr>
              <a:t>：控制程序中指令的执行顺序，如条件转移、无条件转移、调用子程序、返回、停机等。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输入</a:t>
            </a:r>
            <a:r>
              <a:rPr lang="en-US" altLang="zh-CN" sz="2400" dirty="0">
                <a:solidFill>
                  <a:srgbClr val="FF0000"/>
                </a:solidFill>
              </a:rPr>
              <a:t>/</a:t>
            </a:r>
            <a:r>
              <a:rPr lang="zh-CN" altLang="zh-CN" sz="2400" dirty="0">
                <a:solidFill>
                  <a:srgbClr val="FF0000"/>
                </a:solidFill>
              </a:rPr>
              <a:t>输出</a:t>
            </a:r>
            <a:r>
              <a:rPr lang="zh-CN" altLang="zh-CN" sz="2400" dirty="0">
                <a:solidFill>
                  <a:schemeClr val="tx1"/>
                </a:solidFill>
              </a:rPr>
              <a:t>：用来实现外部设备与主机之间的数据传输。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状态管理</a:t>
            </a:r>
            <a:r>
              <a:rPr lang="zh-CN" altLang="zh-CN" sz="2400" dirty="0">
                <a:solidFill>
                  <a:schemeClr val="tx1"/>
                </a:solidFill>
              </a:rPr>
              <a:t>：对计算机的硬件进行管理等。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程序</a:t>
            </a:r>
            <a:r>
              <a:rPr lang="zh-CN" altLang="zh-CN" sz="2400" dirty="0">
                <a:solidFill>
                  <a:schemeClr val="tx1"/>
                </a:solidFill>
              </a:rPr>
              <a:t>是指能完成特定功能的一组指令的</a:t>
            </a:r>
            <a:r>
              <a:rPr lang="zh-CN" altLang="zh-CN" sz="2400">
                <a:solidFill>
                  <a:schemeClr val="tx1"/>
                </a:solidFill>
              </a:rPr>
              <a:t>有序</a:t>
            </a:r>
            <a:r>
              <a:rPr lang="zh-CN" altLang="zh-CN" sz="2400" smtClean="0">
                <a:solidFill>
                  <a:schemeClr val="tx1"/>
                </a:solidFill>
              </a:rPr>
              <a:t>集合</a:t>
            </a:r>
            <a:r>
              <a:rPr lang="zh-CN" altLang="en-US" sz="2400" smtClean="0">
                <a:solidFill>
                  <a:schemeClr val="tx1"/>
                </a:solidFill>
              </a:rPr>
              <a:t>（数据和命令）</a:t>
            </a:r>
            <a:r>
              <a:rPr lang="zh-CN" altLang="zh-CN" sz="2400" smtClean="0">
                <a:solidFill>
                  <a:schemeClr val="tx1"/>
                </a:solidFill>
              </a:rPr>
              <a:t>。</a:t>
            </a:r>
            <a:r>
              <a:rPr lang="zh-CN" altLang="zh-CN" sz="2400" dirty="0">
                <a:solidFill>
                  <a:schemeClr val="tx1"/>
                </a:solidFill>
              </a:rPr>
              <a:t>计算机按照程序设定的指令顺序依次执行</a:t>
            </a:r>
            <a:r>
              <a:rPr lang="zh-CN" altLang="zh-CN" sz="2400" dirty="0" smtClean="0">
                <a:solidFill>
                  <a:schemeClr val="tx1"/>
                </a:solidFill>
              </a:rPr>
              <a:t>，完成</a:t>
            </a:r>
            <a:r>
              <a:rPr lang="zh-CN" altLang="zh-CN" sz="2400" dirty="0">
                <a:solidFill>
                  <a:schemeClr val="tx1"/>
                </a:solidFill>
              </a:rPr>
              <a:t>对应的一系列操作，这就是程序执行的过程。</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1129385"/>
            <a:ext cx="846094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的工作过程实际上就是</a:t>
            </a:r>
            <a:r>
              <a:rPr lang="zh-CN" altLang="zh-CN" sz="2800" dirty="0">
                <a:solidFill>
                  <a:srgbClr val="FF0000"/>
                </a:solidFill>
              </a:rPr>
              <a:t>快速执行指令</a:t>
            </a:r>
            <a:r>
              <a:rPr lang="zh-CN" altLang="zh-CN" sz="2800" dirty="0">
                <a:solidFill>
                  <a:schemeClr val="tx1"/>
                </a:solidFill>
              </a:rPr>
              <a:t>的过程</a:t>
            </a:r>
            <a:r>
              <a:rPr lang="zh-CN" altLang="zh-CN" sz="2800" dirty="0" smtClean="0">
                <a:solidFill>
                  <a:schemeClr val="tx1"/>
                </a:solidFill>
              </a:rPr>
              <a:t>。</a:t>
            </a:r>
            <a:r>
              <a:rPr lang="en-US" altLang="zh-CN" sz="2800" dirty="0">
                <a:solidFill>
                  <a:schemeClr val="tx1"/>
                </a:solidFill>
              </a:rPr>
              <a:t>1</a:t>
            </a:r>
            <a:r>
              <a:rPr lang="zh-CN" altLang="zh-CN" sz="2800" dirty="0" smtClean="0">
                <a:solidFill>
                  <a:schemeClr val="tx1"/>
                </a:solidFill>
              </a:rPr>
              <a:t>用户</a:t>
            </a:r>
            <a:r>
              <a:rPr lang="zh-CN" altLang="zh-CN" sz="2800" dirty="0">
                <a:solidFill>
                  <a:schemeClr val="tx1"/>
                </a:solidFill>
              </a:rPr>
              <a:t>首先根据实际任务要求编写</a:t>
            </a:r>
            <a:r>
              <a:rPr lang="zh-CN" altLang="zh-CN" sz="2800" dirty="0" smtClean="0">
                <a:solidFill>
                  <a:schemeClr val="tx1"/>
                </a:solidFill>
              </a:rPr>
              <a:t>相应程序，</a:t>
            </a:r>
            <a:r>
              <a:rPr lang="en-US" altLang="zh-CN" sz="2800" dirty="0" smtClean="0">
                <a:solidFill>
                  <a:schemeClr val="tx1"/>
                </a:solidFill>
              </a:rPr>
              <a:t>2</a:t>
            </a:r>
            <a:r>
              <a:rPr lang="zh-CN" altLang="zh-CN" sz="2800" dirty="0" smtClean="0">
                <a:solidFill>
                  <a:schemeClr val="tx1"/>
                </a:solidFill>
              </a:rPr>
              <a:t>通过</a:t>
            </a:r>
            <a:r>
              <a:rPr lang="zh-CN" altLang="zh-CN" sz="2800" dirty="0">
                <a:solidFill>
                  <a:schemeClr val="tx1"/>
                </a:solidFill>
              </a:rPr>
              <a:t>输入设备将程序和数据送到计算机的外存储器中存储起来</a:t>
            </a:r>
            <a:r>
              <a:rPr lang="zh-CN" altLang="zh-CN" sz="2800" dirty="0" smtClean="0">
                <a:solidFill>
                  <a:schemeClr val="tx1"/>
                </a:solidFill>
              </a:rPr>
              <a:t>；</a:t>
            </a:r>
            <a:r>
              <a:rPr lang="en-US" altLang="zh-CN" sz="2800" dirty="0" smtClean="0">
                <a:solidFill>
                  <a:schemeClr val="tx1"/>
                </a:solidFill>
              </a:rPr>
              <a:t>3</a:t>
            </a:r>
            <a:r>
              <a:rPr lang="zh-CN" altLang="zh-CN" sz="2800" dirty="0" smtClean="0">
                <a:solidFill>
                  <a:schemeClr val="tx1"/>
                </a:solidFill>
              </a:rPr>
              <a:t>运行</a:t>
            </a:r>
            <a:r>
              <a:rPr lang="zh-CN" altLang="zh-CN" sz="2800" dirty="0">
                <a:solidFill>
                  <a:schemeClr val="tx1"/>
                </a:solidFill>
              </a:rPr>
              <a:t>该程序后从外存调入内存</a:t>
            </a:r>
            <a:r>
              <a:rPr lang="zh-CN" altLang="zh-CN" sz="2800" dirty="0" smtClean="0">
                <a:solidFill>
                  <a:schemeClr val="tx1"/>
                </a:solidFill>
              </a:rPr>
              <a:t>，</a:t>
            </a:r>
            <a:r>
              <a:rPr lang="en-US" altLang="zh-CN" sz="2800" dirty="0" smtClean="0">
                <a:solidFill>
                  <a:schemeClr val="tx1"/>
                </a:solidFill>
              </a:rPr>
              <a:t>4</a:t>
            </a:r>
            <a:r>
              <a:rPr lang="zh-CN" altLang="zh-CN" sz="2800" dirty="0" smtClean="0">
                <a:solidFill>
                  <a:schemeClr val="tx1"/>
                </a:solidFill>
              </a:rPr>
              <a:t>计算机</a:t>
            </a:r>
            <a:r>
              <a:rPr lang="zh-CN" altLang="zh-CN" sz="2800" dirty="0">
                <a:solidFill>
                  <a:schemeClr val="tx1"/>
                </a:solidFill>
              </a:rPr>
              <a:t>从内存中依次取出指令，送往控制器进行分析</a:t>
            </a:r>
            <a:r>
              <a:rPr lang="zh-CN" altLang="zh-CN" sz="2800" dirty="0" smtClean="0">
                <a:solidFill>
                  <a:schemeClr val="tx1"/>
                </a:solidFill>
              </a:rPr>
              <a:t>，</a:t>
            </a:r>
            <a:r>
              <a:rPr lang="en-US" altLang="zh-CN" sz="2800" dirty="0" smtClean="0">
                <a:solidFill>
                  <a:schemeClr val="tx1"/>
                </a:solidFill>
              </a:rPr>
              <a:t>5</a:t>
            </a:r>
            <a:r>
              <a:rPr lang="zh-CN" altLang="en-US" sz="2800" dirty="0" smtClean="0">
                <a:solidFill>
                  <a:schemeClr val="tx1"/>
                </a:solidFill>
              </a:rPr>
              <a:t>控制器分析之后</a:t>
            </a:r>
            <a:r>
              <a:rPr lang="zh-CN" altLang="zh-CN" sz="2800" dirty="0" smtClean="0">
                <a:solidFill>
                  <a:schemeClr val="tx1"/>
                </a:solidFill>
              </a:rPr>
              <a:t>执行</a:t>
            </a:r>
            <a:r>
              <a:rPr lang="zh-CN" altLang="zh-CN" sz="2800" dirty="0">
                <a:solidFill>
                  <a:schemeClr val="tx1"/>
                </a:solidFill>
              </a:rPr>
              <a:t>，将最终的运算结果送往输出设备进行输出。</a:t>
            </a:r>
            <a:endParaRPr lang="zh-CN" altLang="zh-CN" sz="2800" dirty="0">
              <a:solidFill>
                <a:schemeClr val="tx1"/>
              </a:solidFill>
            </a:endParaRPr>
          </a:p>
          <a:p>
            <a:r>
              <a:rPr lang="en-US" altLang="zh-CN" sz="2800" dirty="0" smtClean="0">
                <a:solidFill>
                  <a:schemeClr val="tx1"/>
                </a:solidFill>
              </a:rPr>
              <a:t>        </a:t>
            </a:r>
            <a:r>
              <a:rPr lang="zh-CN" altLang="zh-CN" sz="2800" dirty="0" smtClean="0">
                <a:solidFill>
                  <a:srgbClr val="C00000"/>
                </a:solidFill>
              </a:rPr>
              <a:t>计算机工作过程实质</a:t>
            </a:r>
            <a:r>
              <a:rPr lang="zh-CN" altLang="zh-CN" sz="2800" dirty="0">
                <a:solidFill>
                  <a:srgbClr val="C00000"/>
                </a:solidFill>
              </a:rPr>
              <a:t>就是依次执行指令的过程，控制器对各部件的控制都是通过指令实现的</a:t>
            </a:r>
            <a:r>
              <a:rPr lang="zh-CN" altLang="zh-CN" sz="2800" dirty="0">
                <a:solidFill>
                  <a:schemeClr val="tx1"/>
                </a:solidFill>
              </a:rPr>
              <a:t>。</a:t>
            </a:r>
            <a:endParaRPr lang="zh-CN" altLang="zh-CN" sz="28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2995" y="605155"/>
            <a:ext cx="3656965" cy="164909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872716"/>
            <a:ext cx="8316924" cy="5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通常</a:t>
            </a:r>
            <a:r>
              <a:rPr lang="zh-CN" altLang="zh-CN" sz="2400" dirty="0">
                <a:solidFill>
                  <a:schemeClr val="tx1"/>
                </a:solidFill>
              </a:rPr>
              <a:t>一条指令的执行过程如下：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取指令</a:t>
            </a:r>
            <a:r>
              <a:rPr lang="zh-CN" altLang="zh-CN" sz="2400" dirty="0">
                <a:solidFill>
                  <a:schemeClr val="tx1"/>
                </a:solidFill>
              </a:rPr>
              <a:t>：根据当前控制器中程序计数器的指令起始地址值，从内存中取出</a:t>
            </a:r>
            <a:r>
              <a:rPr lang="zh-CN" altLang="zh-CN" sz="2400" dirty="0">
                <a:solidFill>
                  <a:srgbClr val="FF0000"/>
                </a:solidFill>
              </a:rPr>
              <a:t>指令</a:t>
            </a:r>
            <a:r>
              <a:rPr lang="zh-CN" altLang="zh-CN" sz="2400" dirty="0">
                <a:solidFill>
                  <a:schemeClr val="tx1"/>
                </a:solidFill>
              </a:rPr>
              <a:t>送往控制器的</a:t>
            </a:r>
            <a:r>
              <a:rPr lang="zh-CN" altLang="zh-CN" sz="2400" dirty="0">
                <a:solidFill>
                  <a:srgbClr val="FF0000"/>
                </a:solidFill>
              </a:rPr>
              <a:t>指令寄存器</a:t>
            </a:r>
            <a:r>
              <a:rPr lang="zh-CN" altLang="zh-CN" sz="2400" dirty="0">
                <a:solidFill>
                  <a:schemeClr val="tx1"/>
                </a:solidFill>
              </a:rPr>
              <a:t>存储起来。</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分析指令</a:t>
            </a:r>
            <a:r>
              <a:rPr lang="zh-CN" altLang="zh-CN" sz="2400" dirty="0">
                <a:solidFill>
                  <a:schemeClr val="tx1"/>
                </a:solidFill>
              </a:rPr>
              <a:t>：将指令寄存器中存放的指令送往</a:t>
            </a:r>
            <a:r>
              <a:rPr lang="zh-CN" altLang="zh-CN" sz="2400" dirty="0">
                <a:solidFill>
                  <a:srgbClr val="FF0000"/>
                </a:solidFill>
              </a:rPr>
              <a:t>指令译码器</a:t>
            </a:r>
            <a:r>
              <a:rPr lang="zh-CN" altLang="zh-CN" sz="2400" dirty="0">
                <a:solidFill>
                  <a:schemeClr val="tx1"/>
                </a:solidFill>
              </a:rPr>
              <a:t>，对操作码进行译码，即将指令的操作码转换成相应的控制电位信号，由地址码确定操作数地址。</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执行指令</a:t>
            </a:r>
            <a:r>
              <a:rPr lang="zh-CN" altLang="zh-CN" sz="2400" dirty="0">
                <a:solidFill>
                  <a:schemeClr val="tx1"/>
                </a:solidFill>
              </a:rPr>
              <a:t>：由操作控制部件发出该操作所需要的一系列控制信号，驱动相应部件完成该指令所要求的操作。</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程序计数器自动加</a:t>
            </a:r>
            <a:r>
              <a:rPr lang="en-US" altLang="zh-CN" sz="2400" dirty="0">
                <a:solidFill>
                  <a:srgbClr val="FF0000"/>
                </a:solidFill>
              </a:rPr>
              <a:t>1</a:t>
            </a:r>
            <a:r>
              <a:rPr lang="zh-CN" altLang="zh-CN" sz="2400" dirty="0">
                <a:solidFill>
                  <a:schemeClr val="tx1"/>
                </a:solidFill>
              </a:rPr>
              <a:t>：为执行下一条指令做好准备，即形成下一条指令地址。</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的工作就是执行程序，即自动、连续地执行一系列指令，而程序开发人员的工作就是编制程序。</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graphicFrame>
        <p:nvGraphicFramePr>
          <p:cNvPr id="4" name="表格 3"/>
          <p:cNvGraphicFramePr/>
          <p:nvPr/>
        </p:nvGraphicFramePr>
        <p:xfrm>
          <a:off x="6793230" y="872490"/>
          <a:ext cx="1664970" cy="1097280"/>
        </p:xfrm>
        <a:graphic>
          <a:graphicData uri="http://schemas.openxmlformats.org/drawingml/2006/table">
            <a:tbl>
              <a:tblPr firstRow="1" bandRow="1">
                <a:tableStyleId>{5C22544A-7EE6-4342-B048-85BDC9FD1C3A}</a:tableStyleId>
              </a:tblPr>
              <a:tblGrid>
                <a:gridCol w="1664970"/>
              </a:tblGrid>
              <a:tr h="365760">
                <a:tc>
                  <a:txBody>
                    <a:bodyPr/>
                    <a:p>
                      <a:pPr>
                        <a:buNone/>
                      </a:pPr>
                      <a:r>
                        <a:rPr lang="en-US" altLang="zh-CN"/>
                        <a:t>0x0012</a:t>
                      </a:r>
                      <a:endParaRPr lang="en-US" altLang="zh-CN"/>
                    </a:p>
                  </a:txBody>
                  <a:tcPr/>
                </a:tc>
              </a:tr>
              <a:tr h="365760">
                <a:tc>
                  <a:txBody>
                    <a:bodyPr/>
                    <a:p>
                      <a:pPr>
                        <a:buNone/>
                      </a:pPr>
                      <a:r>
                        <a:rPr lang="en-US" altLang="zh-CN"/>
                        <a:t>0x0013</a:t>
                      </a:r>
                      <a:endParaRPr lang="en-US" altLang="zh-CN"/>
                    </a:p>
                  </a:txBody>
                  <a:tcPr/>
                </a:tc>
              </a:tr>
              <a:tr h="365760">
                <a:tc>
                  <a:txBody>
                    <a:bodyPr/>
                    <a:p>
                      <a:pPr>
                        <a:buNone/>
                      </a:pPr>
                      <a:endParaRPr lang="zh-CN" altLang="en-US"/>
                    </a:p>
                  </a:txBody>
                  <a:tcPr/>
                </a:tc>
              </a:tr>
            </a:tbl>
          </a:graphicData>
        </a:graphic>
      </p:graphicFrame>
      <p:cxnSp>
        <p:nvCxnSpPr>
          <p:cNvPr id="5" name="直接箭头连接符 4"/>
          <p:cNvCxnSpPr/>
          <p:nvPr/>
        </p:nvCxnSpPr>
        <p:spPr>
          <a:xfrm>
            <a:off x="6026785" y="1035685"/>
            <a:ext cx="766445" cy="31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6" name="文本框 5"/>
          <p:cNvSpPr txBox="1"/>
          <p:nvPr/>
        </p:nvSpPr>
        <p:spPr>
          <a:xfrm>
            <a:off x="6871970" y="2026285"/>
            <a:ext cx="1767840" cy="275590"/>
          </a:xfrm>
          <a:prstGeom prst="rect">
            <a:avLst/>
          </a:prstGeom>
          <a:noFill/>
        </p:spPr>
        <p:txBody>
          <a:bodyPr wrap="square" rtlCol="0">
            <a:spAutoFit/>
          </a:bodyPr>
          <a:p>
            <a:r>
              <a:rPr lang="zh-CN" altLang="en-US" sz="1200">
                <a:solidFill>
                  <a:srgbClr val="FF0000"/>
                </a:solidFill>
              </a:rPr>
              <a:t>程序计数器</a:t>
            </a:r>
            <a:endParaRPr lang="zh-CN" altLang="en-US" sz="1200">
              <a:solidFill>
                <a:srgbClr val="FF0000"/>
              </a:solidFill>
            </a:endParaRP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811733"/>
            <a:ext cx="8208652"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chemeClr val="tx1"/>
                </a:solidFill>
                <a:sym typeface="Times New Roman" panose="02020603050405020304" pitchFamily="18" charset="0"/>
              </a:rPr>
              <a:t>1.2.4  </a:t>
            </a:r>
            <a:r>
              <a:rPr lang="zh-CN" altLang="en-US" sz="2400" dirty="0">
                <a:solidFill>
                  <a:schemeClr val="tx1"/>
                </a:solidFill>
                <a:sym typeface="Times New Roman" panose="02020603050405020304" pitchFamily="18" charset="0"/>
              </a:rPr>
              <a:t>计算机系统的主要性能指标</a:t>
            </a:r>
            <a:endParaRPr lang="zh-CN" altLang="en-US" sz="2400" dirty="0">
              <a:solidFill>
                <a:schemeClr val="tx1"/>
              </a:solidFill>
              <a:sym typeface="Times New Roman" panose="02020603050405020304" pitchFamily="18" charset="0"/>
            </a:endParaRPr>
          </a:p>
          <a:p>
            <a:r>
              <a:rPr lang="en-US" sz="2400" dirty="0" smtClean="0">
                <a:solidFill>
                  <a:srgbClr val="C00000"/>
                </a:solidFill>
                <a:sym typeface="Times New Roman" panose="02020603050405020304" pitchFamily="18" charset="0"/>
              </a:rPr>
              <a:t>    1</a:t>
            </a:r>
            <a:r>
              <a:rPr lang="en-US" sz="2400" dirty="0">
                <a:solidFill>
                  <a:srgbClr val="C00000"/>
                </a:solidFill>
                <a:sym typeface="Times New Roman" panose="02020603050405020304" pitchFamily="18" charset="0"/>
              </a:rPr>
              <a:t>.</a:t>
            </a:r>
            <a:r>
              <a:rPr lang="zh-CN" altLang="en-US" sz="2400" dirty="0">
                <a:solidFill>
                  <a:srgbClr val="C00000"/>
                </a:solidFill>
                <a:sym typeface="Times New Roman" panose="02020603050405020304" pitchFamily="18" charset="0"/>
              </a:rPr>
              <a:t>主频</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机器</a:t>
            </a:r>
            <a:r>
              <a:rPr lang="zh-CN" altLang="en-US" sz="2400" dirty="0">
                <a:solidFill>
                  <a:schemeClr val="tx1"/>
                </a:solidFill>
                <a:sym typeface="Times New Roman" panose="02020603050405020304" pitchFamily="18" charset="0"/>
              </a:rPr>
              <a:t>内部主时钟的运行</a:t>
            </a:r>
            <a:r>
              <a:rPr lang="zh-CN" altLang="en-US" sz="2400" dirty="0">
                <a:solidFill>
                  <a:schemeClr val="tx1"/>
                </a:solidFill>
                <a:sym typeface="Times New Roman" panose="02020603050405020304" pitchFamily="18" charset="0"/>
              </a:rPr>
              <a:t>增强计算机的并行处理能力</a:t>
            </a:r>
            <a:r>
              <a:rPr lang="zh-CN" altLang="en-US" sz="2400" dirty="0">
                <a:solidFill>
                  <a:schemeClr val="tx1"/>
                </a:solidFill>
                <a:sym typeface="Times New Roman" panose="02020603050405020304" pitchFamily="18" charset="0"/>
              </a:rPr>
              <a:t>频率，常以</a:t>
            </a:r>
            <a:r>
              <a:rPr lang="en-US" sz="2400" dirty="0">
                <a:solidFill>
                  <a:schemeClr val="tx1"/>
                </a:solidFill>
                <a:sym typeface="Times New Roman" panose="02020603050405020304" pitchFamily="18" charset="0"/>
              </a:rPr>
              <a:t>MHz</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GHz</a:t>
            </a:r>
            <a:r>
              <a:rPr lang="zh-CN" altLang="en-US" sz="2400" dirty="0">
                <a:solidFill>
                  <a:schemeClr val="tx1"/>
                </a:solidFill>
                <a:sym typeface="Times New Roman" panose="02020603050405020304" pitchFamily="18" charset="0"/>
              </a:rPr>
              <a:t>为单位，其倒数称为时钟周期。</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2</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字长</a:t>
            </a:r>
            <a:r>
              <a:rPr lang="en-US" altLang="zh-CN" sz="2400" dirty="0" smtClean="0">
                <a:solidFill>
                  <a:srgbClr val="C00000"/>
                </a:solidFill>
                <a:sym typeface="Times New Roman" panose="02020603050405020304" pitchFamily="18" charset="0"/>
              </a:rPr>
              <a:t>(</a:t>
            </a:r>
            <a:r>
              <a:rPr lang="zh-CN" altLang="en-US" sz="2400" dirty="0" smtClean="0">
                <a:solidFill>
                  <a:srgbClr val="C00000"/>
                </a:solidFill>
                <a:sym typeface="Times New Roman" panose="02020603050405020304" pitchFamily="18" charset="0"/>
              </a:rPr>
              <a:t>字</a:t>
            </a:r>
            <a:r>
              <a:rPr lang="en-US" altLang="zh-CN" sz="2400" dirty="0" smtClean="0">
                <a:solidFill>
                  <a:srgbClr val="C00000"/>
                </a:solidFill>
                <a:sym typeface="Times New Roman" panose="02020603050405020304" pitchFamily="18" charset="0"/>
              </a:rPr>
              <a:t>)</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指</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一次能处理的数据的位数。</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3</a:t>
            </a:r>
            <a:r>
              <a:rPr lang="en-US" sz="2400" dirty="0" smtClean="0">
                <a:solidFill>
                  <a:srgbClr val="C00000"/>
                </a:solidFill>
                <a:sym typeface="Times New Roman" panose="02020603050405020304" pitchFamily="18" charset="0"/>
              </a:rPr>
              <a:t>. CPU</a:t>
            </a:r>
            <a:r>
              <a:rPr lang="zh-CN" altLang="en-US" sz="2400" dirty="0">
                <a:solidFill>
                  <a:srgbClr val="C00000"/>
                </a:solidFill>
                <a:sym typeface="Times New Roman" panose="02020603050405020304" pitchFamily="18" charset="0"/>
              </a:rPr>
              <a:t>核数</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多</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可以增强计算机的并行能力，目前</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有双核、</a:t>
            </a:r>
            <a:r>
              <a:rPr lang="en-US" sz="2400" dirty="0">
                <a:solidFill>
                  <a:schemeClr val="tx1"/>
                </a:solidFill>
                <a:sym typeface="Times New Roman" panose="02020603050405020304" pitchFamily="18" charset="0"/>
              </a:rPr>
              <a:t>4</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8</a:t>
            </a:r>
            <a:r>
              <a:rPr lang="zh-CN" altLang="en-US" sz="2400" dirty="0">
                <a:solidFill>
                  <a:schemeClr val="tx1"/>
                </a:solidFill>
                <a:sym typeface="Times New Roman" panose="02020603050405020304" pitchFamily="18" charset="0"/>
              </a:rPr>
              <a:t>核和</a:t>
            </a:r>
            <a:r>
              <a:rPr lang="en-US" sz="2400" dirty="0">
                <a:solidFill>
                  <a:schemeClr val="tx1"/>
                </a:solidFill>
                <a:sym typeface="Times New Roman" panose="02020603050405020304" pitchFamily="18" charset="0"/>
              </a:rPr>
              <a:t>12</a:t>
            </a:r>
            <a:r>
              <a:rPr lang="zh-CN" altLang="en-US" sz="2400" dirty="0" smtClean="0">
                <a:solidFill>
                  <a:schemeClr val="tx1"/>
                </a:solidFill>
                <a:sym typeface="Times New Roman" panose="02020603050405020304" pitchFamily="18" charset="0"/>
              </a:rPr>
              <a:t>核、</a:t>
            </a:r>
            <a:r>
              <a:rPr lang="en-US" altLang="zh-CN" sz="2400" dirty="0" smtClean="0">
                <a:solidFill>
                  <a:schemeClr val="tx1"/>
                </a:solidFill>
                <a:sym typeface="Times New Roman" panose="02020603050405020304" pitchFamily="18" charset="0"/>
              </a:rPr>
              <a:t>16</a:t>
            </a:r>
            <a:r>
              <a:rPr lang="zh-CN" altLang="en-US" sz="2400" dirty="0" smtClean="0">
                <a:solidFill>
                  <a:schemeClr val="tx1"/>
                </a:solidFill>
                <a:sym typeface="Times New Roman" panose="02020603050405020304" pitchFamily="18" charset="0"/>
              </a:rPr>
              <a:t>核等</a:t>
            </a:r>
            <a:r>
              <a:rPr lang="zh-CN" altLang="en-US" sz="2400" dirty="0">
                <a:solidFill>
                  <a:schemeClr val="tx1"/>
                </a:solidFill>
                <a:sym typeface="Times New Roman" panose="02020603050405020304" pitchFamily="18" charset="0"/>
              </a:rPr>
              <a:t>多种类型。</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运算</a:t>
            </a:r>
            <a:r>
              <a:rPr lang="zh-CN" altLang="en-US" sz="2400" dirty="0">
                <a:solidFill>
                  <a:srgbClr val="C00000"/>
                </a:solidFill>
                <a:sym typeface="Times New Roman" panose="02020603050405020304" pitchFamily="18" charset="0"/>
              </a:rPr>
              <a:t>速度</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通常</a:t>
            </a:r>
            <a:r>
              <a:rPr lang="zh-CN" altLang="en-US" sz="2400" dirty="0">
                <a:solidFill>
                  <a:schemeClr val="tx1"/>
                </a:solidFill>
                <a:sym typeface="Times New Roman" panose="02020603050405020304" pitchFamily="18" charset="0"/>
              </a:rPr>
              <a:t>用</a:t>
            </a:r>
            <a:r>
              <a:rPr lang="en-US" sz="2400" dirty="0">
                <a:solidFill>
                  <a:schemeClr val="tx1"/>
                </a:solidFill>
                <a:sym typeface="Times New Roman" panose="02020603050405020304" pitchFamily="18" charset="0"/>
              </a:rPr>
              <a:t>MIPS</a:t>
            </a:r>
            <a:r>
              <a:rPr lang="zh-CN" altLang="en-US" sz="2400" dirty="0">
                <a:solidFill>
                  <a:schemeClr val="tx1"/>
                </a:solidFill>
                <a:sym typeface="Times New Roman" panose="02020603050405020304" pitchFamily="18" charset="0"/>
              </a:rPr>
              <a:t>（每秒百万条指令）、</a:t>
            </a:r>
            <a:r>
              <a:rPr lang="en-US" sz="2400" dirty="0">
                <a:solidFill>
                  <a:schemeClr val="tx1"/>
                </a:solidFill>
                <a:sym typeface="Times New Roman" panose="02020603050405020304" pitchFamily="18" charset="0"/>
              </a:rPr>
              <a:t>MFLOPS</a:t>
            </a:r>
            <a:r>
              <a:rPr lang="zh-CN" altLang="en-US" sz="2400" dirty="0">
                <a:solidFill>
                  <a:schemeClr val="tx1"/>
                </a:solidFill>
                <a:sym typeface="Times New Roman" panose="02020603050405020304" pitchFamily="18" charset="0"/>
              </a:rPr>
              <a:t>（每秒百万次浮点运算）来衡量。</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5</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存储容量</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指</a:t>
            </a:r>
            <a:r>
              <a:rPr lang="zh-CN" altLang="en-US" sz="2400" dirty="0">
                <a:solidFill>
                  <a:schemeClr val="tx1"/>
                </a:solidFill>
                <a:sym typeface="Times New Roman" panose="02020603050405020304" pitchFamily="18" charset="0"/>
              </a:rPr>
              <a:t>能存储信息的最大容量，一般包含主存容量和辅存容量。常用单位有</a:t>
            </a:r>
            <a:r>
              <a:rPr lang="en-US" sz="2400" dirty="0">
                <a:solidFill>
                  <a:schemeClr val="tx1"/>
                </a:solidFill>
                <a:sym typeface="Times New Roman" panose="02020603050405020304" pitchFamily="18" charset="0"/>
              </a:rPr>
              <a:t>MB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TB</a:t>
            </a:r>
            <a:r>
              <a:rPr lang="zh-CN" altLang="en-US" sz="2400" dirty="0">
                <a:solidFill>
                  <a:schemeClr val="tx1"/>
                </a:solidFill>
                <a:sym typeface="Times New Roman" panose="02020603050405020304" pitchFamily="18" charset="0"/>
              </a:rPr>
              <a:t>等。</a:t>
            </a:r>
            <a:endParaRPr lang="zh-CN" altLang="en-US" sz="2400" dirty="0"/>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33891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a:solidFill>
                  <a:srgbClr val="990000"/>
                </a:solidFill>
                <a:ea typeface="黑体" panose="02010609060101010101" pitchFamily="49" charset="-122"/>
                <a:sym typeface="华文新魏" panose="02010800040101010101" pitchFamily="2" charset="-122"/>
              </a:rPr>
              <a:t>1</a:t>
            </a:r>
            <a:r>
              <a:rPr lang="en-US" sz="3600" dirty="0" smtClean="0">
                <a:solidFill>
                  <a:srgbClr val="990000"/>
                </a:solidFill>
                <a:ea typeface="黑体" panose="02010609060101010101" pitchFamily="49" charset="-122"/>
                <a:sym typeface="华文新魏" panose="02010800040101010101" pitchFamily="2" charset="-122"/>
              </a:rPr>
              <a:t>.3  </a:t>
            </a:r>
            <a:r>
              <a:rPr lang="zh-CN" altLang="en-US" sz="3600" dirty="0" smtClean="0">
                <a:solidFill>
                  <a:srgbClr val="990000"/>
                </a:solidFill>
                <a:ea typeface="黑体" panose="02010609060101010101" pitchFamily="49" charset="-122"/>
                <a:sym typeface="华文新魏" panose="02010800040101010101" pitchFamily="2" charset="-122"/>
              </a:rPr>
              <a:t>微型计算机机系统</a:t>
            </a:r>
            <a:endParaRPr lang="zh-CN" altLang="en-US" dirty="0"/>
          </a:p>
        </p:txBody>
      </p:sp>
      <p:pic>
        <p:nvPicPr>
          <p:cNvPr id="12292" name="Picture 2" descr="C:\Users\ADMINI~1\AppData\Local\Temp\ksohtml\wps_clip_image-19914.png"/>
          <p:cNvPicPr>
            <a:picLocks noChangeAspect="1" noChangeArrowheads="1"/>
          </p:cNvPicPr>
          <p:nvPr/>
        </p:nvPicPr>
        <p:blipFill>
          <a:blip r:embed="rId1">
            <a:extLst>
              <a:ext uri="{28A0092B-C50C-407E-A947-70E740481C1C}">
                <a14:useLocalDpi xmlns:a14="http://schemas.microsoft.com/office/drawing/2010/main" val="0"/>
              </a:ext>
            </a:extLst>
          </a:blip>
          <a:srcRect t="1872" r="5511" b="17052"/>
          <a:stretch>
            <a:fillRect/>
          </a:stretch>
        </p:blipFill>
        <p:spPr bwMode="auto">
          <a:xfrm>
            <a:off x="284163" y="4328380"/>
            <a:ext cx="19113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C:\Users\ADMINI~1\AppData\Local\Temp\ksohtml\wps_clip_image-20070.png"/>
          <p:cNvPicPr>
            <a:picLocks noChangeAspect="1" noChangeArrowheads="1"/>
          </p:cNvPicPr>
          <p:nvPr/>
        </p:nvPicPr>
        <p:blipFill>
          <a:blip r:embed="rId2">
            <a:extLst>
              <a:ext uri="{28A0092B-C50C-407E-A947-70E740481C1C}">
                <a14:useLocalDpi xmlns:a14="http://schemas.microsoft.com/office/drawing/2010/main" val="0"/>
              </a:ext>
            </a:extLst>
          </a:blip>
          <a:srcRect l="6627" r="5376"/>
          <a:stretch>
            <a:fillRect/>
          </a:stretch>
        </p:blipFill>
        <p:spPr bwMode="auto">
          <a:xfrm>
            <a:off x="2195513" y="4328380"/>
            <a:ext cx="17510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C:\Users\ADMINI~1\AppData\Local\Temp\ksohtml\wps_clip_image-20211.png"/>
          <p:cNvPicPr>
            <a:picLocks noChangeAspect="1" noChangeArrowheads="1"/>
          </p:cNvPicPr>
          <p:nvPr/>
        </p:nvPicPr>
        <p:blipFill>
          <a:blip r:embed="rId3">
            <a:extLst>
              <a:ext uri="{28A0092B-C50C-407E-A947-70E740481C1C}">
                <a14:useLocalDpi xmlns:a14="http://schemas.microsoft.com/office/drawing/2010/main" val="0"/>
              </a:ext>
            </a:extLst>
          </a:blip>
          <a:srcRect r="8881" b="18925"/>
          <a:stretch>
            <a:fillRect/>
          </a:stretch>
        </p:blipFill>
        <p:spPr bwMode="auto">
          <a:xfrm>
            <a:off x="4051300" y="4401405"/>
            <a:ext cx="17811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C:\Users\ADMINI~1\AppData\Local\Temp\ksohtml\wps_clip_image-2039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888" y="4472843"/>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descr="C:\Users\ADMINI~1\AppData\Local\Temp\ksohtml\wps_clip_image-20439.png"/>
          <p:cNvPicPr>
            <a:picLocks noChangeAspect="1" noChangeArrowheads="1"/>
          </p:cNvPicPr>
          <p:nvPr/>
        </p:nvPicPr>
        <p:blipFill>
          <a:blip r:embed="rId5">
            <a:extLst>
              <a:ext uri="{28A0092B-C50C-407E-A947-70E740481C1C}">
                <a14:useLocalDpi xmlns:a14="http://schemas.microsoft.com/office/drawing/2010/main" val="0"/>
              </a:ext>
            </a:extLst>
          </a:blip>
          <a:srcRect l="7599" r="6131"/>
          <a:stretch>
            <a:fillRect/>
          </a:stretch>
        </p:blipFill>
        <p:spPr bwMode="auto">
          <a:xfrm>
            <a:off x="7056438" y="4222018"/>
            <a:ext cx="1857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23528" y="908720"/>
            <a:ext cx="8482273" cy="3108543"/>
          </a:xfrm>
          <a:prstGeom prst="rect">
            <a:avLst/>
          </a:prstGeom>
          <a:noFill/>
        </p:spPr>
        <p:txBody>
          <a:bodyPr wrap="square" rtlCol="0">
            <a:spAutoFit/>
          </a:bodyPr>
          <a:lstStyle/>
          <a:p>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    微型机</a:t>
            </a:r>
            <a:r>
              <a:rPr lang="zh-CN" altLang="en-US" sz="2400" dirty="0">
                <a:solidFill>
                  <a:schemeClr val="tx1"/>
                </a:solidFill>
                <a:latin typeface="新宋体" panose="02010609030101010101" pitchFamily="49" charset="-122"/>
                <a:ea typeface="新宋体" panose="02010609030101010101" pitchFamily="49" charset="-122"/>
                <a:sym typeface="新宋体" panose="02010609030101010101" pitchFamily="49" charset="-122"/>
              </a:rPr>
              <a:t>是以微处理器为核心，配上大规模集成电路制成的存储器、输入输出接口电路，以及系统总线所组成的计算机。一个完整的微机系统同样是由硬件系统和软件系统组成</a:t>
            </a:r>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a:t>
            </a:r>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r>
              <a:rPr lang="en-US" altLang="zh-CN" sz="2400" dirty="0" smtClean="0">
                <a:solidFill>
                  <a:srgbClr val="C00000"/>
                </a:solidFill>
                <a:latin typeface="新宋体" panose="02010609030101010101" pitchFamily="49" charset="-122"/>
                <a:ea typeface="新宋体" panose="02010609030101010101" pitchFamily="49" charset="-122"/>
                <a:sym typeface="新宋体" panose="02010609030101010101" pitchFamily="49" charset="-122"/>
              </a:rPr>
              <a:t> </a:t>
            </a:r>
            <a:r>
              <a:rPr lang="en-US" altLang="zh-CN" sz="2800" dirty="0" smtClean="0">
                <a:solidFill>
                  <a:srgbClr val="C00000"/>
                </a:solidFill>
                <a:sym typeface="Times New Roman" panose="02020603050405020304" pitchFamily="18" charset="0"/>
              </a:rPr>
              <a:t>1.3.1  </a:t>
            </a:r>
            <a:r>
              <a:rPr lang="zh-CN" altLang="en-US" sz="2800" dirty="0">
                <a:solidFill>
                  <a:srgbClr val="C00000"/>
                </a:solidFill>
                <a:sym typeface="Times New Roman" panose="02020603050405020304" pitchFamily="18" charset="0"/>
              </a:rPr>
              <a:t>常用微型机类型</a:t>
            </a:r>
            <a:endParaRPr lang="zh-CN" altLang="en-US" sz="2800" dirty="0">
              <a:solidFill>
                <a:srgbClr val="C00000"/>
              </a:solidFill>
              <a:sym typeface="Times New Roman" panose="02020603050405020304" pitchFamily="18" charset="0"/>
            </a:endParaRPr>
          </a:p>
          <a:p>
            <a:pPr indent="720725"/>
            <a:r>
              <a:rPr lang="zh-CN" altLang="en-US" sz="2400" dirty="0">
                <a:solidFill>
                  <a:schemeClr val="tx1"/>
                </a:solidFill>
                <a:sym typeface="Times New Roman" panose="02020603050405020304" pitchFamily="18" charset="0"/>
              </a:rPr>
              <a:t>微型计算机是当今发展速度最快、应用最为普及的计算机类型。常用微型计算机包括</a:t>
            </a:r>
            <a:r>
              <a:rPr lang="zh-CN" altLang="en-US" sz="2400" dirty="0">
                <a:solidFill>
                  <a:srgbClr val="C00000"/>
                </a:solidFill>
                <a:sym typeface="Times New Roman" panose="02020603050405020304" pitchFamily="18" charset="0"/>
              </a:rPr>
              <a:t>台式计算机、电脑一体机、笔记本计算机、掌上电脑以及平板电脑</a:t>
            </a:r>
            <a:r>
              <a:rPr lang="zh-CN" altLang="en-US" sz="2400" dirty="0">
                <a:solidFill>
                  <a:schemeClr val="tx1"/>
                </a:solidFill>
                <a:sym typeface="Times New Roman" panose="02020603050405020304" pitchFamily="18" charset="0"/>
              </a:rPr>
              <a:t>等多种类型</a:t>
            </a:r>
            <a:r>
              <a:rPr lang="zh-CN" altLang="en-US" sz="2400" dirty="0" smtClean="0">
                <a:solidFill>
                  <a:schemeClr val="tx1"/>
                </a:solidFill>
                <a:sym typeface="Times New Roman" panose="02020603050405020304" pitchFamily="18" charset="0"/>
              </a:rPr>
              <a:t>。</a:t>
            </a:r>
            <a:endParaRPr lang="zh-CN" altLang="en-US" dirty="0"/>
          </a:p>
        </p:txBody>
      </p:sp>
      <p:sp>
        <p:nvSpPr>
          <p:cNvPr id="2" name="日期占位符 1"/>
          <p:cNvSpPr>
            <a:spLocks noGrp="1"/>
          </p:cNvSpPr>
          <p:nvPr>
            <p:ph type="dt" sz="half" idx="10"/>
          </p:nvPr>
        </p:nvSpPr>
        <p:spPr/>
        <p:txBody>
          <a:bodyPr/>
          <a:lstStyle/>
          <a:p>
            <a:pPr>
              <a:defRPr/>
            </a:pPr>
            <a:fld id="{BF94577F-8B4C-4D0F-BC15-74D3206A471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1634232"/>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294837"/>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0325"/>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9577"/>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1188"/>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0440"/>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388181" y="964455"/>
            <a:ext cx="8396287" cy="583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1575"/>
              </a:lnSpc>
            </a:pPr>
            <a:r>
              <a:rPr lang="en-US" sz="2400" dirty="0">
                <a:solidFill>
                  <a:srgbClr val="FF0000"/>
                </a:solidFill>
                <a:latin typeface="宋体" panose="02010600030101010101" pitchFamily="2" charset="-122"/>
                <a:sym typeface="宋体" panose="02010600030101010101" pitchFamily="2" charset="-122"/>
              </a:rPr>
              <a:t> </a:t>
            </a:r>
            <a:r>
              <a:rPr lang="en-US" sz="2400" dirty="0" smtClean="0">
                <a:solidFill>
                  <a:srgbClr val="FF0000"/>
                </a:solidFill>
                <a:latin typeface="宋体" panose="02010600030101010101" pitchFamily="2" charset="-122"/>
                <a:sym typeface="宋体" panose="02010600030101010101" pitchFamily="2" charset="-122"/>
              </a:rPr>
              <a:t>1.3.2  </a:t>
            </a:r>
            <a:r>
              <a:rPr lang="zh-CN" altLang="en-US" sz="2400" dirty="0">
                <a:solidFill>
                  <a:srgbClr val="FF0000"/>
                </a:solidFill>
                <a:latin typeface="宋体" panose="02010600030101010101" pitchFamily="2" charset="-122"/>
                <a:sym typeface="宋体" panose="02010600030101010101" pitchFamily="2" charset="-122"/>
              </a:rPr>
              <a:t>微型计算机的硬件系统</a:t>
            </a:r>
            <a:endParaRPr lang="zh-CN" altLang="en-US" sz="2400" dirty="0">
              <a:solidFill>
                <a:srgbClr val="FF0000"/>
              </a:solidFill>
              <a:latin typeface="宋体" panose="02010600030101010101" pitchFamily="2" charset="-122"/>
              <a:sym typeface="宋体" panose="02010600030101010101" pitchFamily="2" charset="-122"/>
            </a:endParaRPr>
          </a:p>
          <a:p>
            <a:pPr algn="just"/>
            <a:r>
              <a:rPr lang="zh-CN" altLang="en-US" sz="2400" dirty="0">
                <a:solidFill>
                  <a:schemeClr val="tx1"/>
                </a:solidFill>
                <a:latin typeface="宋体" panose="02010600030101010101" pitchFamily="2" charset="-122"/>
                <a:sym typeface="宋体" panose="02010600030101010101" pitchFamily="2" charset="-122"/>
              </a:rPr>
              <a:t>    微机硬件系统一般由安装在主机箱内的</a:t>
            </a:r>
            <a:r>
              <a:rPr lang="en-US" sz="2400" dirty="0">
                <a:solidFill>
                  <a:schemeClr val="tx1"/>
                </a:solidFill>
                <a:sym typeface="Times New Roman" panose="02020603050405020304" pitchFamily="18" charset="0"/>
              </a:rPr>
              <a:t>CPU</a:t>
            </a:r>
            <a:r>
              <a:rPr lang="zh-CN" altLang="en-US" sz="2400" dirty="0">
                <a:solidFill>
                  <a:schemeClr val="tx1"/>
                </a:solidFill>
                <a:latin typeface="宋体" panose="02010600030101010101" pitchFamily="2" charset="-122"/>
                <a:sym typeface="宋体" panose="02010600030101010101" pitchFamily="2" charset="-122"/>
              </a:rPr>
              <a:t>、主板、内存、显示卡、硬盘、电源和</a:t>
            </a:r>
            <a:r>
              <a:rPr lang="zh-CN" altLang="en-US" sz="2400" dirty="0">
                <a:solidFill>
                  <a:schemeClr val="tx1"/>
                </a:solidFill>
                <a:sym typeface="Times New Roman" panose="02020603050405020304" pitchFamily="18" charset="0"/>
              </a:rPr>
              <a:t>显示器、键盘、鼠标等</a:t>
            </a:r>
            <a:r>
              <a:rPr lang="zh-CN" altLang="en-US" sz="2400" dirty="0">
                <a:solidFill>
                  <a:schemeClr val="tx1"/>
                </a:solidFill>
                <a:latin typeface="宋体" panose="02010600030101010101" pitchFamily="2" charset="-122"/>
                <a:sym typeface="宋体" panose="02010600030101010101" pitchFamily="2" charset="-122"/>
              </a:rPr>
              <a:t>组成</a:t>
            </a:r>
            <a:r>
              <a:rPr lang="zh-CN" altLang="en-US" sz="2400" dirty="0">
                <a:solidFill>
                  <a:schemeClr val="tx1"/>
                </a:solidFill>
                <a:sym typeface="Times New Roman" panose="02020603050405020304" pitchFamily="18" charset="0"/>
              </a:rPr>
              <a:t>。为使电脑</a:t>
            </a:r>
            <a:r>
              <a:rPr lang="zh-CN" altLang="en-US" sz="2400" dirty="0">
                <a:solidFill>
                  <a:schemeClr val="tx1"/>
                </a:solidFill>
                <a:latin typeface="宋体" panose="02010600030101010101" pitchFamily="2" charset="-122"/>
                <a:sym typeface="宋体" panose="02010600030101010101" pitchFamily="2" charset="-122"/>
              </a:rPr>
              <a:t>具有多媒体处理能力，</a:t>
            </a:r>
            <a:r>
              <a:rPr lang="zh-CN" altLang="en-US" sz="2400" dirty="0">
                <a:solidFill>
                  <a:schemeClr val="tx1"/>
                </a:solidFill>
                <a:sym typeface="Times New Roman" panose="02020603050405020304" pitchFamily="18" charset="0"/>
              </a:rPr>
              <a:t>还可以配置光驱和声卡</a:t>
            </a:r>
            <a:r>
              <a:rPr lang="zh-CN" altLang="en-US" sz="2400" dirty="0">
                <a:solidFill>
                  <a:schemeClr val="tx1"/>
                </a:solidFill>
                <a:latin typeface="宋体" panose="02010600030101010101" pitchFamily="2" charset="-122"/>
                <a:sym typeface="宋体" panose="02010600030101010101" pitchFamily="2" charset="-122"/>
              </a:rPr>
              <a:t>等多媒体外设</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1.</a:t>
            </a:r>
            <a:r>
              <a:rPr lang="zh-CN" altLang="en-US" sz="2400" dirty="0">
                <a:solidFill>
                  <a:srgbClr val="C00000"/>
                </a:solidFill>
                <a:sym typeface="Times New Roman" panose="02020603050405020304" pitchFamily="18" charset="0"/>
              </a:rPr>
              <a:t>中央处理器</a:t>
            </a:r>
            <a:r>
              <a:rPr lang="en-US" sz="2400" dirty="0">
                <a:solidFill>
                  <a:srgbClr val="C00000"/>
                </a:solidFill>
                <a:sym typeface="Times New Roman" panose="02020603050405020304" pitchFamily="18" charset="0"/>
              </a:rPr>
              <a:t>CPU</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是微型计算机的核心部件。它主要由运算器、控制器、寄存器等组成。</a:t>
            </a:r>
            <a:endParaRPr lang="zh-CN" altLang="en-US" sz="2400" dirty="0">
              <a:solidFill>
                <a:schemeClr val="tx1"/>
              </a:solidFill>
              <a:sym typeface="Times New Roman" panose="02020603050405020304" pitchFamily="18" charset="0"/>
            </a:endParaRPr>
          </a:p>
          <a:p>
            <a:pPr lvl="1"/>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的</a:t>
            </a:r>
            <a:r>
              <a:rPr lang="zh-CN" altLang="en-US" sz="2400" dirty="0">
                <a:solidFill>
                  <a:srgbClr val="800000"/>
                </a:solidFill>
                <a:sym typeface="Times New Roman" panose="02020603050405020304" pitchFamily="18" charset="0"/>
              </a:rPr>
              <a:t>主要性能指标</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字与字长</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主频</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时钟频率</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地址总线宽度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数据总线宽度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内部缓存</a:t>
            </a:r>
            <a:endParaRPr lang="zh-CN" altLang="en-US" sz="2400" dirty="0">
              <a:solidFill>
                <a:schemeClr val="tx1"/>
              </a:solidFill>
              <a:sym typeface="Times New Roman" panose="02020603050405020304" pitchFamily="18" charset="0"/>
            </a:endParaRPr>
          </a:p>
          <a:p>
            <a:endParaRPr lang="zh-CN" altLang="en-US" sz="2400" dirty="0">
              <a:solidFill>
                <a:schemeClr val="tx1"/>
              </a:solidFill>
              <a:sym typeface="Times New Roman" panose="02020603050405020304" pitchFamily="18" charset="0"/>
            </a:endParaRPr>
          </a:p>
        </p:txBody>
      </p:sp>
      <p:sp>
        <p:nvSpPr>
          <p:cNvPr id="1331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3988" y="3852911"/>
            <a:ext cx="3672408" cy="2420405"/>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718F600E-0E25-43E2-BA55-68CC9408296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23528" y="1138096"/>
            <a:ext cx="854030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a:solidFill>
                  <a:srgbClr val="C00000"/>
                </a:solidFill>
                <a:latin typeface="宋体" panose="02010600030101010101" pitchFamily="2" charset="-122"/>
                <a:sym typeface="Times New Roman" panose="02020603050405020304" pitchFamily="18" charset="0"/>
              </a:rPr>
              <a:t> 2.</a:t>
            </a:r>
            <a:r>
              <a:rPr lang="zh-CN" altLang="en-US" sz="2800" dirty="0">
                <a:solidFill>
                  <a:srgbClr val="C00000"/>
                </a:solidFill>
                <a:latin typeface="宋体" panose="02010600030101010101" pitchFamily="2" charset="-122"/>
                <a:sym typeface="Times New Roman" panose="02020603050405020304" pitchFamily="18" charset="0"/>
              </a:rPr>
              <a:t>主机板</a:t>
            </a:r>
            <a:endParaRPr lang="zh-CN" altLang="en-US" sz="2800" dirty="0">
              <a:solidFill>
                <a:srgbClr val="C00000"/>
              </a:solidFill>
              <a:latin typeface="宋体" panose="02010600030101010101" pitchFamily="2" charset="-122"/>
              <a:sym typeface="Times New Roman" panose="02020603050405020304" pitchFamily="18" charset="0"/>
            </a:endParaRPr>
          </a:p>
          <a:p>
            <a:r>
              <a:rPr lang="en-US" sz="2800" dirty="0">
                <a:solidFill>
                  <a:schemeClr val="tx1"/>
                </a:solidFill>
                <a:latin typeface="宋体" panose="02010600030101010101" pitchFamily="2" charset="-122"/>
                <a:sym typeface="Times New Roman" panose="02020603050405020304" pitchFamily="18" charset="0"/>
              </a:rPr>
              <a:t>    </a:t>
            </a:r>
            <a:r>
              <a:rPr lang="zh-CN" altLang="en-US" sz="2800" dirty="0">
                <a:solidFill>
                  <a:schemeClr val="tx1"/>
                </a:solidFill>
                <a:latin typeface="宋体" panose="02010600030101010101" pitchFamily="2" charset="-122"/>
                <a:sym typeface="Times New Roman" panose="02020603050405020304" pitchFamily="18" charset="0"/>
              </a:rPr>
              <a:t>主机板又称为系统主板，用于连接计算机的多个部件，是微型计算机最基本、最重要的部件之一。主机板主要包括：</a:t>
            </a:r>
            <a:r>
              <a:rPr lang="en-US" sz="2800" dirty="0">
                <a:solidFill>
                  <a:schemeClr val="tx1"/>
                </a:solidFill>
                <a:latin typeface="宋体" panose="02010600030101010101" pitchFamily="2" charset="-122"/>
                <a:sym typeface="Times New Roman" panose="02020603050405020304" pitchFamily="18" charset="0"/>
              </a:rPr>
              <a:t>CPU</a:t>
            </a:r>
            <a:r>
              <a:rPr lang="zh-CN" altLang="en-US" sz="2800" dirty="0">
                <a:solidFill>
                  <a:schemeClr val="tx1"/>
                </a:solidFill>
                <a:latin typeface="宋体" panose="02010600030101010101" pitchFamily="2" charset="-122"/>
                <a:sym typeface="Times New Roman" panose="02020603050405020304" pitchFamily="18" charset="0"/>
              </a:rPr>
              <a:t>的</a:t>
            </a:r>
            <a:r>
              <a:rPr lang="en-US" sz="2800" dirty="0">
                <a:solidFill>
                  <a:schemeClr val="tx1"/>
                </a:solidFill>
                <a:latin typeface="宋体" panose="02010600030101010101" pitchFamily="2" charset="-122"/>
                <a:sym typeface="Times New Roman" panose="02020603050405020304" pitchFamily="18" charset="0"/>
              </a:rPr>
              <a:t>Socket</a:t>
            </a:r>
            <a:r>
              <a:rPr lang="zh-CN" altLang="en-US" sz="2800" dirty="0">
                <a:solidFill>
                  <a:schemeClr val="tx1"/>
                </a:solidFill>
                <a:latin typeface="宋体" panose="02010600030101010101" pitchFamily="2" charset="-122"/>
                <a:sym typeface="Times New Roman" panose="02020603050405020304" pitchFamily="18" charset="0"/>
              </a:rPr>
              <a:t>插座或</a:t>
            </a:r>
            <a:r>
              <a:rPr lang="en-US" sz="2800" dirty="0">
                <a:solidFill>
                  <a:schemeClr val="tx1"/>
                </a:solidFill>
                <a:latin typeface="宋体" panose="02010600030101010101" pitchFamily="2" charset="-122"/>
                <a:sym typeface="Times New Roman" panose="02020603050405020304" pitchFamily="18" charset="0"/>
              </a:rPr>
              <a:t>Slot</a:t>
            </a:r>
            <a:r>
              <a:rPr lang="zh-CN" altLang="en-US" sz="2800" dirty="0">
                <a:solidFill>
                  <a:schemeClr val="tx1"/>
                </a:solidFill>
                <a:latin typeface="宋体" panose="02010600030101010101" pitchFamily="2" charset="-122"/>
                <a:sym typeface="Times New Roman" panose="02020603050405020304" pitchFamily="18" charset="0"/>
              </a:rPr>
              <a:t>插槽、内存插槽、总线扩展槽、各种接口（硬盘和光驱的</a:t>
            </a:r>
            <a:r>
              <a:rPr lang="en-US" sz="2800" dirty="0">
                <a:solidFill>
                  <a:schemeClr val="tx1"/>
                </a:solidFill>
                <a:latin typeface="宋体" panose="02010600030101010101" pitchFamily="2" charset="-122"/>
                <a:sym typeface="Times New Roman" panose="02020603050405020304" pitchFamily="18" charset="0"/>
              </a:rPr>
              <a:t>SCSI</a:t>
            </a:r>
            <a:r>
              <a:rPr lang="zh-CN" altLang="en-US" sz="2800" dirty="0">
                <a:solidFill>
                  <a:schemeClr val="tx1"/>
                </a:solidFill>
                <a:latin typeface="宋体" panose="02010600030101010101" pitchFamily="2" charset="-122"/>
                <a:sym typeface="Times New Roman" panose="02020603050405020304" pitchFamily="18" charset="0"/>
              </a:rPr>
              <a:t>或</a:t>
            </a:r>
            <a:r>
              <a:rPr lang="en-US" sz="2800" dirty="0">
                <a:solidFill>
                  <a:schemeClr val="tx1"/>
                </a:solidFill>
                <a:latin typeface="宋体" panose="02010600030101010101" pitchFamily="2" charset="-122"/>
                <a:sym typeface="Times New Roman" panose="02020603050405020304" pitchFamily="18" charset="0"/>
              </a:rPr>
              <a:t>PCI</a:t>
            </a:r>
            <a:r>
              <a:rPr lang="zh-CN" altLang="en-US" sz="2800" dirty="0">
                <a:solidFill>
                  <a:schemeClr val="tx1"/>
                </a:solidFill>
                <a:latin typeface="宋体" panose="02010600030101010101" pitchFamily="2" charset="-122"/>
                <a:sym typeface="Times New Roman" panose="02020603050405020304" pitchFamily="18" charset="0"/>
              </a:rPr>
              <a:t>接口；串行口、并行口、</a:t>
            </a:r>
            <a:r>
              <a:rPr lang="en-US" sz="2800" dirty="0">
                <a:solidFill>
                  <a:schemeClr val="tx1"/>
                </a:solidFill>
                <a:latin typeface="宋体" panose="02010600030101010101" pitchFamily="2" charset="-122"/>
                <a:sym typeface="Times New Roman" panose="02020603050405020304" pitchFamily="18" charset="0"/>
              </a:rPr>
              <a:t>USB</a:t>
            </a:r>
            <a:r>
              <a:rPr lang="zh-CN" altLang="en-US" sz="2800" dirty="0">
                <a:solidFill>
                  <a:schemeClr val="tx1"/>
                </a:solidFill>
                <a:latin typeface="宋体" panose="02010600030101010101" pitchFamily="2" charset="-122"/>
                <a:sym typeface="Times New Roman" panose="02020603050405020304" pitchFamily="18" charset="0"/>
              </a:rPr>
              <a:t>接口；键盘、鼠标接口等）、</a:t>
            </a:r>
            <a:r>
              <a:rPr lang="en-US" sz="2800" dirty="0">
                <a:solidFill>
                  <a:schemeClr val="tx1"/>
                </a:solidFill>
                <a:latin typeface="宋体" panose="02010600030101010101" pitchFamily="2" charset="-122"/>
                <a:sym typeface="Times New Roman" panose="02020603050405020304" pitchFamily="18" charset="0"/>
              </a:rPr>
              <a:t>BIOS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CMOS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DIP</a:t>
            </a:r>
            <a:r>
              <a:rPr lang="zh-CN" altLang="en-US" sz="2800" dirty="0">
                <a:solidFill>
                  <a:schemeClr val="tx1"/>
                </a:solidFill>
                <a:latin typeface="宋体" panose="02010600030101010101" pitchFamily="2" charset="-122"/>
                <a:sym typeface="Times New Roman" panose="02020603050405020304" pitchFamily="18" charset="0"/>
              </a:rPr>
              <a:t>开关等。目前新型的主板还集成了显卡、声卡、网卡、调制解调器等接口</a:t>
            </a:r>
            <a:r>
              <a:rPr lang="zh-CN" altLang="en-US" sz="2800" dirty="0" smtClean="0">
                <a:solidFill>
                  <a:schemeClr val="tx1"/>
                </a:solidFill>
                <a:latin typeface="宋体" panose="02010600030101010101" pitchFamily="2" charset="-122"/>
                <a:sym typeface="Times New Roman" panose="02020603050405020304" pitchFamily="18" charset="0"/>
              </a:rPr>
              <a:t>。</a:t>
            </a:r>
            <a:endParaRPr lang="zh-CN" altLang="en-US" sz="2800" dirty="0">
              <a:solidFill>
                <a:schemeClr val="tx1"/>
              </a:solidFill>
              <a:latin typeface="宋体" panose="02010600030101010101" pitchFamily="2" charset="-122"/>
              <a:sym typeface="Times New Roman" panose="02020603050405020304" pitchFamily="18" charset="0"/>
            </a:endParaRPr>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DA5D1F4D-649C-49E8-8639-37D5A07266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4" name="Picture 5" descr="buji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925661"/>
            <a:ext cx="8172908"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C3C35813-1A8E-44A2-9347-CB7BC92AE1B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6" name="矩形 5"/>
          <p:cNvSpPr/>
          <p:nvPr/>
        </p:nvSpPr>
        <p:spPr>
          <a:xfrm>
            <a:off x="467544" y="1052736"/>
            <a:ext cx="8064896" cy="5570756"/>
          </a:xfrm>
          <a:prstGeom prst="rect">
            <a:avLst/>
          </a:prstGeom>
        </p:spPr>
        <p:txBody>
          <a:bodyPr wrap="square">
            <a:spAutoFit/>
          </a:bodyPr>
          <a:lstStyle/>
          <a:p>
            <a:r>
              <a:rPr lang="en-US" altLang="zh-CN" sz="2400" dirty="0">
                <a:solidFill>
                  <a:srgbClr val="C00000"/>
                </a:solidFill>
                <a:sym typeface="Times New Roman" panose="02020603050405020304" pitchFamily="18" charset="0"/>
              </a:rPr>
              <a:t>1. Bios</a:t>
            </a:r>
            <a:r>
              <a:rPr lang="zh-CN" altLang="en-US" sz="2400" dirty="0">
                <a:solidFill>
                  <a:srgbClr val="C00000"/>
                </a:solidFill>
                <a:sym typeface="Times New Roman" panose="02020603050405020304" pitchFamily="18" charset="0"/>
              </a:rPr>
              <a:t>芯片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即基本输入输出系统，它保存这计算机的基本输入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输出程序，系统的信息设置，自检</a:t>
            </a:r>
            <a:r>
              <a:rPr lang="zh-CN" altLang="en-US" sz="2400" dirty="0" smtClean="0">
                <a:solidFill>
                  <a:schemeClr val="tx1"/>
                </a:solidFill>
                <a:sym typeface="Times New Roman" panose="02020603050405020304" pitchFamily="18" charset="0"/>
              </a:rPr>
              <a:t>程序等。（</a:t>
            </a:r>
            <a:r>
              <a:rPr lang="en-US" altLang="zh-CN" sz="2400" dirty="0" smtClean="0">
                <a:solidFill>
                  <a:schemeClr val="tx1"/>
                </a:solidFill>
                <a:sym typeface="Times New Roman" panose="02020603050405020304" pitchFamily="18" charset="0"/>
              </a:rPr>
              <a:t>BIOS</a:t>
            </a:r>
            <a:r>
              <a:rPr lang="zh-CN" altLang="en-US" sz="2400" dirty="0" smtClean="0">
                <a:solidFill>
                  <a:schemeClr val="tx1"/>
                </a:solidFill>
                <a:sym typeface="Times New Roman" panose="02020603050405020304" pitchFamily="18" charset="0"/>
              </a:rPr>
              <a:t>全称</a:t>
            </a:r>
            <a:r>
              <a:rPr lang="zh-CN" altLang="en-US" sz="2400" dirty="0">
                <a:solidFill>
                  <a:schemeClr val="tx1"/>
                </a:solidFill>
                <a:sym typeface="Times New Roman" panose="02020603050405020304" pitchFamily="18" charset="0"/>
              </a:rPr>
              <a:t>是</a:t>
            </a:r>
            <a:r>
              <a:rPr lang="en-US" altLang="zh-CN" sz="2400" dirty="0">
                <a:solidFill>
                  <a:schemeClr val="tx1"/>
                </a:solidFill>
                <a:sym typeface="Times New Roman" panose="02020603050405020304" pitchFamily="18" charset="0"/>
              </a:rPr>
              <a:t>ROM</a:t>
            </a:r>
            <a:r>
              <a:rPr lang="zh-CN" altLang="en-US" sz="2400" dirty="0">
                <a:solidFill>
                  <a:schemeClr val="tx1"/>
                </a:solidFill>
                <a:sym typeface="Times New Roman" panose="02020603050405020304" pitchFamily="18" charset="0"/>
              </a:rPr>
              <a:t>－</a:t>
            </a:r>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，是只读存储器基本输入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输出系统的简写，它实际是一组被固化到电脑中，为电脑提供最低级最直接的硬件控制的程序，它是连通软件程序和硬件设备之间的</a:t>
            </a:r>
            <a:r>
              <a:rPr lang="zh-CN" altLang="en-US" sz="2400" dirty="0" smtClean="0">
                <a:solidFill>
                  <a:schemeClr val="tx1"/>
                </a:solidFill>
                <a:sym typeface="Times New Roman" panose="02020603050405020304" pitchFamily="18" charset="0"/>
              </a:rPr>
              <a:t>枢纽</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2.Cmos</a:t>
            </a:r>
            <a:r>
              <a:rPr lang="zh-CN" altLang="en-US" sz="2400" dirty="0">
                <a:solidFill>
                  <a:srgbClr val="C00000"/>
                </a:solidFill>
                <a:sym typeface="Times New Roman" panose="02020603050405020304" pitchFamily="18" charset="0"/>
              </a:rPr>
              <a:t>芯片</a:t>
            </a:r>
            <a:endParaRPr lang="en-US" altLang="zh-CN" sz="2400" dirty="0">
              <a:solidFill>
                <a:srgbClr val="C00000"/>
              </a:solidFill>
              <a:sym typeface="Times New Roman" panose="02020603050405020304" pitchFamily="18" charset="0"/>
            </a:endParaRPr>
          </a:p>
          <a:p>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是用来存放系统硬件配置和一些用户设定的参数，参数丢失的话系统不能正常启动，必须对其重新设置。（</a:t>
            </a:r>
            <a:r>
              <a:rPr lang="en-US" altLang="zh-CN" sz="2400" dirty="0">
                <a:solidFill>
                  <a:schemeClr val="tx1"/>
                </a:solidFill>
                <a:sym typeface="Times New Roman" panose="02020603050405020304" pitchFamily="18" charset="0"/>
              </a:rPr>
              <a:t>del</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zh-CN" altLang="en-US" sz="2400" dirty="0">
                <a:solidFill>
                  <a:schemeClr val="tx1"/>
                </a:solidFill>
                <a:sym typeface="Times New Roman" panose="02020603050405020304" pitchFamily="18" charset="0"/>
              </a:rPr>
              <a:t>而这个</a:t>
            </a:r>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开机时由系统电源供电，关机时靠主板上的电池供电，因此即使关机，信息也不会丢失，但应注意更换电池。</a:t>
            </a:r>
            <a:endParaRPr lang="en-US" altLang="zh-CN" sz="2400" dirty="0">
              <a:solidFill>
                <a:schemeClr val="tx1"/>
              </a:solidFill>
              <a:sym typeface="Times New Roman" panose="02020603050405020304" pitchFamily="18" charset="0"/>
            </a:endParaRPr>
          </a:p>
          <a:p>
            <a:endParaRPr lang="en-US" altLang="zh-CN" sz="2000" dirty="0" smtClean="0">
              <a:solidFill>
                <a:schemeClr val="tx1"/>
              </a:solidFill>
              <a:sym typeface="Times New Roman" panose="02020603050405020304" pitchFamily="18" charset="0"/>
            </a:endParaRPr>
          </a:p>
        </p:txBody>
      </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52177" y="908720"/>
            <a:ext cx="850429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C00000"/>
                </a:solidFill>
                <a:sym typeface="Times New Roman" panose="02020603050405020304" pitchFamily="18" charset="0"/>
              </a:rPr>
              <a:t>3. </a:t>
            </a:r>
            <a:r>
              <a:rPr lang="zh-CN" altLang="en-US" sz="2400" dirty="0" smtClean="0">
                <a:solidFill>
                  <a:srgbClr val="C00000"/>
                </a:solidFill>
                <a:sym typeface="Times New Roman" panose="02020603050405020304" pitchFamily="18" charset="0"/>
              </a:rPr>
              <a:t>内存储器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微机</a:t>
            </a:r>
            <a:r>
              <a:rPr lang="zh-CN" altLang="en-US" sz="2400" dirty="0">
                <a:solidFill>
                  <a:schemeClr val="tx1"/>
                </a:solidFill>
                <a:sym typeface="Times New Roman" panose="02020603050405020304" pitchFamily="18" charset="0"/>
              </a:rPr>
              <a:t>的内存储器分为</a:t>
            </a:r>
            <a:r>
              <a:rPr lang="zh-CN" altLang="en-US" sz="2400" dirty="0" smtClean="0">
                <a:solidFill>
                  <a:schemeClr val="tx1"/>
                </a:solidFill>
                <a:sym typeface="Times New Roman" panose="02020603050405020304" pitchFamily="18" charset="0"/>
              </a:rPr>
              <a:t>随机存储器</a:t>
            </a:r>
            <a:r>
              <a:rPr lang="en-US" altLang="zh-CN" sz="2400" dirty="0" smtClean="0">
                <a:solidFill>
                  <a:schemeClr val="tx1"/>
                </a:solidFill>
                <a:sym typeface="Times New Roman" panose="02020603050405020304" pitchFamily="18" charset="0"/>
              </a:rPr>
              <a:t>(RAM</a:t>
            </a:r>
            <a:r>
              <a:rPr lang="zh-CN" altLang="en-US" sz="2400" dirty="0" smtClean="0">
                <a:solidFill>
                  <a:schemeClr val="tx1"/>
                </a:solidFill>
                <a:sym typeface="Times New Roman" panose="02020603050405020304" pitchFamily="18" charset="0"/>
              </a:rPr>
              <a:t>）、只读存储器</a:t>
            </a:r>
            <a:r>
              <a:rPr lang="en-US" altLang="zh-CN" sz="2400" dirty="0" smtClean="0">
                <a:solidFill>
                  <a:schemeClr val="tx1"/>
                </a:solidFill>
                <a:sym typeface="Times New Roman" panose="02020603050405020304" pitchFamily="18" charset="0"/>
              </a:rPr>
              <a:t>ROM</a:t>
            </a:r>
            <a:r>
              <a:rPr lang="zh-CN" altLang="en-US" sz="2400" dirty="0" smtClean="0">
                <a:solidFill>
                  <a:schemeClr val="tx1"/>
                </a:solidFill>
                <a:sym typeface="Times New Roman" panose="02020603050405020304" pitchFamily="18" charset="0"/>
              </a:rPr>
              <a:t>和高速缓冲存储器</a:t>
            </a:r>
            <a:r>
              <a:rPr lang="en-US" altLang="zh-CN" sz="2400" smtClean="0">
                <a:solidFill>
                  <a:schemeClr val="tx1"/>
                </a:solidFill>
                <a:sym typeface="Times New Roman" panose="02020603050405020304" pitchFamily="18" charset="0"/>
              </a:rPr>
              <a:t>Cache</a:t>
            </a:r>
            <a:r>
              <a:rPr lang="zh-CN" altLang="en-US" sz="240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外存储器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外存储器</a:t>
            </a:r>
            <a:r>
              <a:rPr lang="zh-CN" altLang="en-US" sz="2400" dirty="0">
                <a:solidFill>
                  <a:schemeClr val="tx1"/>
                </a:solidFill>
                <a:sym typeface="Times New Roman" panose="02020603050405020304" pitchFamily="18" charset="0"/>
              </a:rPr>
              <a:t>又称为辅助存储器，用来长期保存数据、信息，主要包括：</a:t>
            </a:r>
            <a:r>
              <a:rPr lang="zh-CN" altLang="en-US" sz="2400" dirty="0" smtClean="0">
                <a:solidFill>
                  <a:schemeClr val="tx1"/>
                </a:solidFill>
                <a:sym typeface="Times New Roman" panose="02020603050405020304" pitchFamily="18" charset="0"/>
              </a:rPr>
              <a:t>硬盘、光盘</a:t>
            </a:r>
            <a:r>
              <a:rPr lang="zh-CN" altLang="en-US" sz="2400" dirty="0" smtClean="0">
                <a:solidFill>
                  <a:srgbClr val="000000"/>
                </a:solidFill>
                <a:sym typeface="Times New Roman" panose="02020603050405020304" pitchFamily="18" charset="0"/>
              </a:rPr>
              <a:t>和</a:t>
            </a:r>
            <a:r>
              <a:rPr lang="en-US" altLang="zh-CN" sz="2400" dirty="0" smtClean="0">
                <a:solidFill>
                  <a:srgbClr val="000000"/>
                </a:solidFill>
                <a:sym typeface="Times New Roman" panose="02020603050405020304" pitchFamily="18" charset="0"/>
              </a:rPr>
              <a:t>U</a:t>
            </a:r>
            <a:r>
              <a:rPr lang="zh-CN" altLang="en-US" sz="2400" dirty="0" smtClean="0">
                <a:solidFill>
                  <a:srgbClr val="000000"/>
                </a:solidFill>
                <a:sym typeface="Times New Roman" panose="02020603050405020304" pitchFamily="18" charset="0"/>
              </a:rPr>
              <a:t>盘。</a:t>
            </a:r>
            <a:endParaRPr lang="en-US" altLang="zh-CN" sz="2400" dirty="0" smtClean="0">
              <a:solidFill>
                <a:srgbClr val="000000"/>
              </a:solidFill>
              <a:sym typeface="Times New Roman" panose="02020603050405020304" pitchFamily="18" charset="0"/>
            </a:endParaRPr>
          </a:p>
          <a:p>
            <a:r>
              <a:rPr lang="en-US" altLang="zh-CN" sz="2400" dirty="0" smtClean="0">
                <a:solidFill>
                  <a:srgbClr val="C00000"/>
                </a:solidFill>
                <a:sym typeface="Times New Roman" panose="02020603050405020304" pitchFamily="18" charset="0"/>
              </a:rPr>
              <a:t>5. </a:t>
            </a:r>
            <a:r>
              <a:rPr lang="zh-CN" altLang="en-US" sz="2400" dirty="0" smtClean="0">
                <a:solidFill>
                  <a:srgbClr val="C00000"/>
                </a:solidFill>
                <a:sym typeface="Times New Roman" panose="02020603050405020304" pitchFamily="18" charset="0"/>
              </a:rPr>
              <a:t>总线</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总线分为内部总线、系统总线和外部总线。内部总线指芯片内部连接各元件的总线。系统总线指连接</a:t>
            </a:r>
            <a:r>
              <a:rPr lang="en-US" altLang="zh-CN"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、存储器和各种</a:t>
            </a:r>
            <a:r>
              <a:rPr lang="en-US" altLang="zh-CN" sz="2400" dirty="0">
                <a:solidFill>
                  <a:schemeClr val="tx1"/>
                </a:solidFill>
                <a:sym typeface="Times New Roman" panose="02020603050405020304" pitchFamily="18" charset="0"/>
              </a:rPr>
              <a:t>I/O</a:t>
            </a:r>
            <a:r>
              <a:rPr lang="zh-CN" altLang="en-US" sz="2400" dirty="0">
                <a:solidFill>
                  <a:schemeClr val="tx1"/>
                </a:solidFill>
                <a:sym typeface="Times New Roman" panose="02020603050405020304" pitchFamily="18" charset="0"/>
              </a:rPr>
              <a:t>模块等主要部件的总线。外部总线则是微机和外部设备之间的总线。</a:t>
            </a:r>
            <a:endParaRPr lang="zh-CN" altLang="en-US"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6</a:t>
            </a:r>
            <a:r>
              <a:rPr lang="en-US" altLang="zh-CN"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输入</a:t>
            </a:r>
            <a:r>
              <a:rPr lang="zh-CN" altLang="en-US" sz="2400" dirty="0">
                <a:solidFill>
                  <a:srgbClr val="C00000"/>
                </a:solidFill>
                <a:sym typeface="Times New Roman" panose="02020603050405020304" pitchFamily="18" charset="0"/>
              </a:rPr>
              <a:t>、输出设备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en-US" altLang="zh-CN"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常用</a:t>
            </a:r>
            <a:r>
              <a:rPr lang="zh-CN" altLang="en-US" sz="2400" dirty="0">
                <a:solidFill>
                  <a:schemeClr val="tx1"/>
                </a:solidFill>
                <a:sym typeface="Times New Roman" panose="02020603050405020304" pitchFamily="18" charset="0"/>
              </a:rPr>
              <a:t>的输入设备有键盘、鼠标、扫描仪、数码相机、数字化仪等；常用的输入设备有显示器、打印机等</a:t>
            </a:r>
            <a:r>
              <a:rPr lang="zh-CN" altLang="en-US" sz="2400" dirty="0" smtClean="0">
                <a:solidFill>
                  <a:schemeClr val="tx1"/>
                </a:solidFill>
                <a:sym typeface="Times New Roman" panose="02020603050405020304" pitchFamily="18" charset="0"/>
              </a:rPr>
              <a:t>。</a:t>
            </a:r>
            <a:endParaRPr lang="zh-CN" altLang="en-US" dirty="0"/>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171F31E1-F003-40AD-B5F5-64A932DA84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323342" y="895360"/>
            <a:ext cx="849713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FF0000"/>
                </a:solidFill>
                <a:sym typeface="Times New Roman" panose="02020603050405020304" pitchFamily="18" charset="0"/>
              </a:rPr>
              <a:t>1.3.3  </a:t>
            </a:r>
            <a:r>
              <a:rPr lang="zh-CN" altLang="en-US" sz="2400" dirty="0">
                <a:solidFill>
                  <a:srgbClr val="FF0000"/>
                </a:solidFill>
                <a:sym typeface="Times New Roman" panose="02020603050405020304" pitchFamily="18" charset="0"/>
              </a:rPr>
              <a:t>微型计算机的软件系统</a:t>
            </a:r>
            <a:endParaRPr lang="zh-CN" altLang="en-US" sz="2400" dirty="0">
              <a:solidFill>
                <a:srgbClr val="FF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微型计算机的软件系统由</a:t>
            </a:r>
            <a:r>
              <a:rPr lang="zh-CN" altLang="en-US" sz="2400" dirty="0">
                <a:solidFill>
                  <a:srgbClr val="C00000"/>
                </a:solidFill>
                <a:sym typeface="Times New Roman" panose="02020603050405020304" pitchFamily="18" charset="0"/>
              </a:rPr>
              <a:t>系统软件和应用软件</a:t>
            </a:r>
            <a:r>
              <a:rPr lang="zh-CN" altLang="en-US" sz="2400" dirty="0">
                <a:solidFill>
                  <a:schemeClr val="tx1"/>
                </a:solidFill>
                <a:sym typeface="Times New Roman" panose="02020603050405020304" pitchFamily="18" charset="0"/>
              </a:rPr>
              <a:t>组成。系统软件包括：操作系统、语言处理系统、数据库管理系统、服务性程序等；常用的应用软件有：文字处理软件、辅助设计软件、图形图像处理软件、网页制作软件、网络通信软件、各种应用软件包、套装软件等</a:t>
            </a:r>
            <a:r>
              <a:rPr lang="zh-CN" altLang="en-US" sz="2400" dirty="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p:txBody>
      </p:sp>
      <p:sp>
        <p:nvSpPr>
          <p:cNvPr id="1536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4477" y="3286472"/>
            <a:ext cx="7827963" cy="3202868"/>
          </a:xfrm>
          <a:prstGeom prst="rect">
            <a:avLst/>
          </a:prstGeom>
          <a:solidFill>
            <a:schemeClr val="accent1">
              <a:lumMod val="40000"/>
              <a:lumOff val="60000"/>
            </a:schemeClr>
          </a:solidFill>
          <a:ln>
            <a:noFill/>
          </a:ln>
          <a:effectLst/>
        </p:spPr>
      </p:pic>
      <p:sp>
        <p:nvSpPr>
          <p:cNvPr id="2" name="日期占位符 1"/>
          <p:cNvSpPr>
            <a:spLocks noGrp="1"/>
          </p:cNvSpPr>
          <p:nvPr>
            <p:ph type="dt" sz="half" idx="10"/>
          </p:nvPr>
        </p:nvSpPr>
        <p:spPr/>
        <p:txBody>
          <a:bodyPr/>
          <a:lstStyle/>
          <a:p>
            <a:pPr>
              <a:defRPr/>
            </a:pPr>
            <a:fld id="{6CC2058F-EAD4-450E-8D33-E61E10F148E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41812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983625"/>
            <a:ext cx="838962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FF0000"/>
                </a:solidFill>
              </a:rPr>
              <a:t>1.4.1  </a:t>
            </a:r>
            <a:r>
              <a:rPr lang="zh-CN" altLang="zh-CN" sz="2400" dirty="0">
                <a:solidFill>
                  <a:srgbClr val="FF0000"/>
                </a:solidFill>
              </a:rPr>
              <a:t>信息与数据</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计算机系统中，</a:t>
            </a:r>
            <a:r>
              <a:rPr lang="zh-CN" altLang="zh-CN" sz="2400" dirty="0">
                <a:solidFill>
                  <a:srgbClr val="C00000"/>
                </a:solidFill>
              </a:rPr>
              <a:t>数据是计算机加工处理的对象</a:t>
            </a:r>
            <a:r>
              <a:rPr lang="zh-CN" altLang="zh-CN" sz="2400" dirty="0">
                <a:solidFill>
                  <a:schemeClr val="tx1"/>
                </a:solidFill>
              </a:rPr>
              <a:t>，凡是能够被计算机接受并处理的都是数据，它不仅指数值，还包括字母、汉字、声音、图形、图像等。</a:t>
            </a:r>
            <a:r>
              <a:rPr lang="zh-CN" altLang="zh-CN" sz="2400" dirty="0" smtClean="0">
                <a:solidFill>
                  <a:srgbClr val="FF0000"/>
                </a:solidFill>
              </a:rPr>
              <a:t>信息所</a:t>
            </a:r>
            <a:r>
              <a:rPr lang="zh-CN" altLang="zh-CN" sz="2400" dirty="0">
                <a:solidFill>
                  <a:srgbClr val="FF0000"/>
                </a:solidFill>
              </a:rPr>
              <a:t>表达的含义，是反映现实的概念，不随载荷它的物理设备的不同而不同；而数据则是信息的具体表现，是信息的载体</a:t>
            </a:r>
            <a:r>
              <a:rPr lang="zh-CN" altLang="zh-CN" sz="2400" dirty="0" smtClean="0">
                <a:solidFill>
                  <a:schemeClr val="tx1"/>
                </a:solidFill>
              </a:rPr>
              <a:t>。</a:t>
            </a:r>
            <a:endParaRPr lang="en-US" altLang="zh-CN" sz="2400" dirty="0" smtClean="0">
              <a:solidFill>
                <a:schemeClr val="tx1"/>
              </a:solidFill>
            </a:endParaRPr>
          </a:p>
          <a:p>
            <a:endParaRPr lang="en-US" altLang="zh-CN" sz="2400" dirty="0" smtClean="0">
              <a:solidFill>
                <a:schemeClr val="tx1"/>
              </a:solidFill>
            </a:endParaRPr>
          </a:p>
          <a:p>
            <a:r>
              <a:rPr lang="en-US" altLang="zh-CN" sz="2400" dirty="0" smtClean="0">
                <a:solidFill>
                  <a:srgbClr val="FF0000"/>
                </a:solidFill>
              </a:rPr>
              <a:t>1.4.2  </a:t>
            </a:r>
            <a:r>
              <a:rPr lang="zh-CN" altLang="zh-CN" sz="2400" dirty="0">
                <a:solidFill>
                  <a:srgbClr val="FF0000"/>
                </a:solidFill>
              </a:rPr>
              <a:t>二进制信息</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a:t>
            </a:r>
            <a:r>
              <a:rPr lang="zh-CN" altLang="zh-CN" sz="2400" dirty="0">
                <a:solidFill>
                  <a:srgbClr val="C00000"/>
                </a:solidFill>
              </a:rPr>
              <a:t>信息编码的基本元素是</a:t>
            </a:r>
            <a:r>
              <a:rPr lang="en-US" altLang="zh-CN" sz="2400" dirty="0">
                <a:solidFill>
                  <a:srgbClr val="C00000"/>
                </a:solidFill>
              </a:rPr>
              <a:t>0</a:t>
            </a:r>
            <a:r>
              <a:rPr lang="zh-CN" altLang="zh-CN" sz="2400" dirty="0">
                <a:solidFill>
                  <a:srgbClr val="C00000"/>
                </a:solidFill>
              </a:rPr>
              <a:t>和</a:t>
            </a:r>
            <a:r>
              <a:rPr lang="en-US" altLang="zh-CN" sz="2400" dirty="0">
                <a:solidFill>
                  <a:srgbClr val="C00000"/>
                </a:solidFill>
              </a:rPr>
              <a:t>1</a:t>
            </a:r>
            <a:r>
              <a:rPr lang="zh-CN" altLang="zh-CN" sz="2400" dirty="0">
                <a:solidFill>
                  <a:srgbClr val="C00000"/>
                </a:solidFill>
              </a:rPr>
              <a:t>两个数码</a:t>
            </a:r>
            <a:r>
              <a:rPr lang="zh-CN" altLang="zh-CN" sz="2400" dirty="0">
                <a:solidFill>
                  <a:schemeClr val="tx1"/>
                </a:solidFill>
              </a:rPr>
              <a:t>，称为二进制码</a:t>
            </a:r>
            <a:r>
              <a:rPr lang="zh-CN" altLang="zh-CN" sz="2400" dirty="0" smtClean="0">
                <a:solidFill>
                  <a:schemeClr val="tx1"/>
                </a:solidFill>
              </a:rPr>
              <a:t>。计算机</a:t>
            </a:r>
            <a:r>
              <a:rPr lang="zh-CN" altLang="zh-CN" sz="2400" dirty="0">
                <a:solidFill>
                  <a:schemeClr val="tx1"/>
                </a:solidFill>
              </a:rPr>
              <a:t>存储器中存储的都是由</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组成的信息编码，它们分别代表各自不同的含义，有的表示计算机指令与程序，有的表示二进制数据，有的表示英文字母，有</a:t>
            </a:r>
            <a:r>
              <a:rPr lang="zh-CN" altLang="zh-CN" sz="2400" dirty="0" smtClean="0">
                <a:solidFill>
                  <a:schemeClr val="tx1"/>
                </a:solidFill>
              </a:rPr>
              <a:t>的表示</a:t>
            </a:r>
            <a:r>
              <a:rPr lang="zh-CN" altLang="zh-CN" sz="2400" dirty="0">
                <a:solidFill>
                  <a:schemeClr val="tx1"/>
                </a:solidFill>
              </a:rPr>
              <a:t>汉字，还有的可能是表示色彩与声音</a:t>
            </a:r>
            <a:r>
              <a:rPr lang="zh-CN" altLang="zh-CN" sz="2400" dirty="0" smtClean="0">
                <a:solidFill>
                  <a:schemeClr val="tx1"/>
                </a:solidFill>
              </a:rPr>
              <a:t>。</a:t>
            </a:r>
            <a:endParaRPr lang="zh-CN" altLang="en-US" dirty="0">
              <a:solidFill>
                <a:schemeClr val="tx1"/>
              </a:solidFill>
              <a:ea typeface="黑体" panose="02010609060101010101" pitchFamily="49" charset="-122"/>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DB7B387F-D730-41F6-B469-2B949855D9E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4841" y="821025"/>
            <a:ext cx="838962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chemeClr val="tx1"/>
                </a:solidFill>
              </a:rPr>
              <a:t>        </a:t>
            </a:r>
            <a:r>
              <a:rPr lang="zh-CN" altLang="zh-CN" sz="2400" dirty="0" smtClean="0">
                <a:solidFill>
                  <a:srgbClr val="FF0000"/>
                </a:solidFill>
              </a:rPr>
              <a:t>计算机采用</a:t>
            </a:r>
            <a:r>
              <a:rPr lang="zh-CN" altLang="zh-CN" sz="2400" dirty="0">
                <a:solidFill>
                  <a:srgbClr val="FF0000"/>
                </a:solidFill>
              </a:rPr>
              <a:t>二进制编码表示</a:t>
            </a:r>
            <a:r>
              <a:rPr lang="zh-CN" altLang="zh-CN" sz="2400" dirty="0" smtClean="0">
                <a:solidFill>
                  <a:srgbClr val="FF0000"/>
                </a:solidFill>
              </a:rPr>
              <a:t>信息</a:t>
            </a:r>
            <a:r>
              <a:rPr lang="zh-CN" altLang="en-US" sz="2400" dirty="0">
                <a:solidFill>
                  <a:srgbClr val="FF0000"/>
                </a:solidFill>
              </a:rPr>
              <a:t>的</a:t>
            </a:r>
            <a:r>
              <a:rPr lang="zh-CN" altLang="zh-CN" sz="2400" dirty="0" smtClean="0">
                <a:solidFill>
                  <a:srgbClr val="FF0000"/>
                </a:solidFill>
              </a:rPr>
              <a:t>主要原因</a:t>
            </a:r>
            <a:r>
              <a:rPr lang="zh-CN" altLang="en-US" sz="2400" dirty="0">
                <a:solidFill>
                  <a:schemeClr val="tx1"/>
                </a:solidFill>
              </a:rPr>
              <a:t>：</a:t>
            </a:r>
            <a:endParaRPr lang="zh-CN" altLang="zh-CN" sz="2400" dirty="0">
              <a:solidFill>
                <a:schemeClr val="tx1"/>
              </a:solidFill>
            </a:endParaRPr>
          </a:p>
          <a:p>
            <a:r>
              <a:rPr lang="en-US" altLang="zh-CN" sz="2400" dirty="0">
                <a:solidFill>
                  <a:schemeClr val="tx1"/>
                </a:solidFill>
              </a:rPr>
              <a:t>  1</a:t>
            </a:r>
            <a:r>
              <a:rPr lang="zh-CN" altLang="zh-CN" sz="2400" dirty="0">
                <a:solidFill>
                  <a:schemeClr val="tx1"/>
                </a:solidFill>
              </a:rPr>
              <a:t>．</a:t>
            </a:r>
            <a:r>
              <a:rPr lang="zh-CN" altLang="zh-CN" sz="2400" dirty="0">
                <a:solidFill>
                  <a:srgbClr val="C00000"/>
                </a:solidFill>
              </a:rPr>
              <a:t>电路简单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二进制数</a:t>
            </a:r>
            <a:r>
              <a:rPr lang="zh-CN" altLang="zh-CN" sz="2400" dirty="0">
                <a:solidFill>
                  <a:schemeClr val="tx1"/>
                </a:solidFill>
              </a:rPr>
              <a:t>中只有</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两个数码，易于用两种对立的物理状态表示</a:t>
            </a:r>
            <a:r>
              <a:rPr lang="zh-CN" altLang="zh-CN" sz="2400" dirty="0" smtClean="0">
                <a:solidFill>
                  <a:schemeClr val="tx1"/>
                </a:solidFill>
              </a:rPr>
              <a:t>。</a:t>
            </a:r>
            <a:endParaRPr lang="zh-CN" altLang="zh-CN" sz="2400" dirty="0">
              <a:solidFill>
                <a:schemeClr val="tx1"/>
              </a:solidFill>
            </a:endParaRPr>
          </a:p>
          <a:p>
            <a:r>
              <a:rPr lang="en-US" altLang="zh-CN" sz="2400" dirty="0">
                <a:solidFill>
                  <a:schemeClr val="tx1"/>
                </a:solidFill>
              </a:rPr>
              <a:t>  2</a:t>
            </a:r>
            <a:r>
              <a:rPr lang="zh-CN" altLang="zh-CN" sz="2400" dirty="0">
                <a:solidFill>
                  <a:schemeClr val="tx1"/>
                </a:solidFill>
              </a:rPr>
              <a:t>．</a:t>
            </a:r>
            <a:r>
              <a:rPr lang="zh-CN" altLang="zh-CN" sz="2400" dirty="0">
                <a:solidFill>
                  <a:srgbClr val="C00000"/>
                </a:solidFill>
              </a:rPr>
              <a:t>可靠性高</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中实现双稳态器件的电路简单，而且两种状态所代表的两个数码在数字传输和处理中不容易出错，因而电路可靠性高。</a:t>
            </a:r>
            <a:endParaRPr lang="zh-CN" altLang="zh-CN" sz="2400" dirty="0">
              <a:solidFill>
                <a:schemeClr val="tx1"/>
              </a:solidFill>
            </a:endParaRPr>
          </a:p>
          <a:p>
            <a:r>
              <a:rPr lang="en-US" altLang="zh-CN" sz="2400" dirty="0">
                <a:solidFill>
                  <a:schemeClr val="tx1"/>
                </a:solidFill>
              </a:rPr>
              <a:t>  3</a:t>
            </a:r>
            <a:r>
              <a:rPr lang="zh-CN" altLang="zh-CN" sz="2400" dirty="0">
                <a:solidFill>
                  <a:schemeClr val="tx1"/>
                </a:solidFill>
              </a:rPr>
              <a:t>．</a:t>
            </a:r>
            <a:r>
              <a:rPr lang="zh-CN" altLang="zh-CN" sz="2400" dirty="0">
                <a:solidFill>
                  <a:srgbClr val="C00000"/>
                </a:solidFill>
              </a:rPr>
              <a:t>运算简单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二进制中算术运算特别简单，可以大大简化计算机中运算电路的设计</a:t>
            </a:r>
            <a:r>
              <a:rPr lang="zh-CN" altLang="zh-CN" sz="2400" dirty="0" smtClean="0">
                <a:solidFill>
                  <a:schemeClr val="tx1"/>
                </a:solidFill>
              </a:rPr>
              <a:t>。</a:t>
            </a:r>
            <a:endParaRPr lang="zh-CN" altLang="zh-CN" sz="2400" dirty="0">
              <a:solidFill>
                <a:schemeClr val="tx1"/>
              </a:solidFill>
            </a:endParaRPr>
          </a:p>
          <a:p>
            <a:r>
              <a:rPr lang="en-US" altLang="zh-CN" sz="2400" dirty="0">
                <a:solidFill>
                  <a:schemeClr val="tx1"/>
                </a:solidFill>
              </a:rPr>
              <a:t>  4</a:t>
            </a:r>
            <a:r>
              <a:rPr lang="zh-CN" altLang="zh-CN" sz="2400" dirty="0">
                <a:solidFill>
                  <a:schemeClr val="tx1"/>
                </a:solidFill>
              </a:rPr>
              <a:t>．</a:t>
            </a:r>
            <a:r>
              <a:rPr lang="zh-CN" altLang="zh-CN" sz="2400" dirty="0">
                <a:solidFill>
                  <a:srgbClr val="C00000"/>
                </a:solidFill>
              </a:rPr>
              <a:t>易于逻辑运算</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的工作离不开逻辑运算，二进制数码的</a:t>
            </a:r>
            <a:r>
              <a:rPr lang="en-US" altLang="zh-CN" sz="2400" dirty="0">
                <a:solidFill>
                  <a:schemeClr val="tx1"/>
                </a:solidFill>
              </a:rPr>
              <a:t>1</a:t>
            </a:r>
            <a:r>
              <a:rPr lang="zh-CN" altLang="zh-CN" sz="2400" dirty="0">
                <a:solidFill>
                  <a:schemeClr val="tx1"/>
                </a:solidFill>
              </a:rPr>
              <a:t>和</a:t>
            </a:r>
            <a:r>
              <a:rPr lang="en-US" altLang="zh-CN" sz="2400" dirty="0">
                <a:solidFill>
                  <a:schemeClr val="tx1"/>
                </a:solidFill>
              </a:rPr>
              <a:t>0</a:t>
            </a:r>
            <a:r>
              <a:rPr lang="zh-CN" altLang="zh-CN" sz="2400" dirty="0">
                <a:solidFill>
                  <a:schemeClr val="tx1"/>
                </a:solidFill>
              </a:rPr>
              <a:t>正好可与逻辑命题的两个值“真”（</a:t>
            </a:r>
            <a:r>
              <a:rPr lang="en-US" altLang="zh-CN" sz="2400" dirty="0">
                <a:solidFill>
                  <a:schemeClr val="tx1"/>
                </a:solidFill>
              </a:rPr>
              <a:t>True</a:t>
            </a:r>
            <a:r>
              <a:rPr lang="zh-CN" altLang="zh-CN" sz="2400" dirty="0">
                <a:solidFill>
                  <a:schemeClr val="tx1"/>
                </a:solidFill>
              </a:rPr>
              <a:t>）与“假”（</a:t>
            </a:r>
            <a:r>
              <a:rPr lang="en-US" altLang="zh-CN" sz="2400" dirty="0" smtClean="0">
                <a:solidFill>
                  <a:schemeClr val="tx1"/>
                </a:solidFill>
              </a:rPr>
              <a:t>False</a:t>
            </a:r>
            <a:r>
              <a:rPr lang="zh-CN" altLang="en-US" sz="2400" dirty="0" smtClean="0">
                <a:solidFill>
                  <a:schemeClr val="tx1"/>
                </a:solidFill>
              </a:rPr>
              <a:t>）</a:t>
            </a:r>
            <a:r>
              <a:rPr lang="zh-CN" altLang="zh-CN" sz="2400" dirty="0" smtClean="0">
                <a:solidFill>
                  <a:schemeClr val="tx1"/>
                </a:solidFill>
              </a:rPr>
              <a:t>相</a:t>
            </a:r>
            <a:r>
              <a:rPr lang="zh-CN" altLang="zh-CN" sz="2400" dirty="0">
                <a:solidFill>
                  <a:schemeClr val="tx1"/>
                </a:solidFill>
              </a:rPr>
              <a:t>对应</a:t>
            </a:r>
            <a:r>
              <a:rPr lang="zh-CN" altLang="zh-CN" sz="2400" dirty="0" smtClean="0">
                <a:solidFill>
                  <a:schemeClr val="tx1"/>
                </a:solidFill>
              </a:rPr>
              <a:t>，使</a:t>
            </a:r>
            <a:r>
              <a:rPr lang="zh-CN" altLang="zh-CN" sz="2400" dirty="0">
                <a:solidFill>
                  <a:schemeClr val="tx1"/>
                </a:solidFill>
              </a:rPr>
              <a:t>逻辑代数成为计算机电路设计的数学基础。</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BA89DFE-AB75-44AC-B900-0809062A08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5" y="800708"/>
            <a:ext cx="871378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dirty="0">
                <a:solidFill>
                  <a:srgbClr val="C00000"/>
                </a:solidFill>
              </a:rPr>
              <a:t>1</a:t>
            </a:r>
            <a:r>
              <a:rPr lang="en-US" altLang="zh-CN" sz="2400" dirty="0" smtClean="0">
                <a:solidFill>
                  <a:srgbClr val="C00000"/>
                </a:solidFill>
              </a:rPr>
              <a:t>.4.3  </a:t>
            </a:r>
            <a:r>
              <a:rPr lang="zh-CN" altLang="zh-CN" sz="2400" dirty="0">
                <a:solidFill>
                  <a:srgbClr val="C00000"/>
                </a:solidFill>
              </a:rPr>
              <a:t>数据存储单位</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常用的存储单位有</a:t>
            </a:r>
            <a:r>
              <a:rPr lang="zh-CN" altLang="zh-CN" sz="2400" dirty="0">
                <a:solidFill>
                  <a:srgbClr val="C00000"/>
                </a:solidFill>
              </a:rPr>
              <a:t>位、字节和</a:t>
            </a:r>
            <a:r>
              <a:rPr lang="zh-CN" altLang="zh-CN" sz="2400" dirty="0" smtClean="0">
                <a:solidFill>
                  <a:srgbClr val="C00000"/>
                </a:solidFill>
              </a:rPr>
              <a:t>字</a:t>
            </a:r>
            <a:r>
              <a:rPr lang="zh-CN" altLang="en-US" sz="2400" dirty="0" smtClean="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位</a:t>
            </a:r>
            <a:r>
              <a:rPr lang="zh-CN" altLang="zh-CN" sz="2400" dirty="0">
                <a:solidFill>
                  <a:srgbClr val="FF0000"/>
                </a:solidFill>
              </a:rPr>
              <a:t>（</a:t>
            </a:r>
            <a:r>
              <a:rPr lang="en-US" altLang="zh-CN" sz="2400" dirty="0">
                <a:solidFill>
                  <a:srgbClr val="FF0000"/>
                </a:solidFill>
              </a:rPr>
              <a:t>bit</a:t>
            </a:r>
            <a:r>
              <a:rPr lang="zh-CN" altLang="zh-CN" sz="2400" dirty="0">
                <a:solidFill>
                  <a:srgbClr val="FF0000"/>
                </a:solidFill>
              </a:rPr>
              <a:t>）</a:t>
            </a:r>
            <a:r>
              <a:rPr lang="zh-CN" altLang="zh-CN" sz="2400" dirty="0">
                <a:solidFill>
                  <a:schemeClr val="tx1"/>
                </a:solidFill>
              </a:rPr>
              <a:t>：一个二进制位称为比特，用</a:t>
            </a:r>
            <a:r>
              <a:rPr lang="en-US" altLang="zh-CN" sz="2400" dirty="0">
                <a:solidFill>
                  <a:schemeClr val="tx1"/>
                </a:solidFill>
              </a:rPr>
              <a:t>b</a:t>
            </a:r>
            <a:r>
              <a:rPr lang="zh-CN" altLang="zh-CN" sz="2400" dirty="0">
                <a:solidFill>
                  <a:schemeClr val="tx1"/>
                </a:solidFill>
              </a:rPr>
              <a:t>表示，是计算机中存储数据的最小单位。一个二进制位只能表示</a:t>
            </a:r>
            <a:r>
              <a:rPr lang="en-US" altLang="zh-CN" sz="2400" dirty="0">
                <a:solidFill>
                  <a:schemeClr val="tx1"/>
                </a:solidFill>
              </a:rPr>
              <a:t>0</a:t>
            </a:r>
            <a:r>
              <a:rPr lang="zh-CN" altLang="zh-CN" sz="2400" dirty="0">
                <a:solidFill>
                  <a:schemeClr val="tx1"/>
                </a:solidFill>
              </a:rPr>
              <a:t>或</a:t>
            </a:r>
            <a:r>
              <a:rPr lang="en-US" altLang="zh-CN" sz="2400" dirty="0">
                <a:solidFill>
                  <a:schemeClr val="tx1"/>
                </a:solidFill>
              </a:rPr>
              <a:t>1</a:t>
            </a:r>
            <a:r>
              <a:rPr lang="zh-CN" altLang="zh-CN" sz="2400" dirty="0">
                <a:solidFill>
                  <a:schemeClr val="tx1"/>
                </a:solidFill>
              </a:rPr>
              <a:t>两种状态。</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字节</a:t>
            </a:r>
            <a:r>
              <a:rPr lang="zh-CN" altLang="zh-CN" sz="2400" dirty="0">
                <a:solidFill>
                  <a:srgbClr val="FF0000"/>
                </a:solidFill>
              </a:rPr>
              <a:t>（</a:t>
            </a:r>
            <a:r>
              <a:rPr lang="en-US" altLang="zh-CN" sz="2400" dirty="0">
                <a:solidFill>
                  <a:srgbClr val="FF0000"/>
                </a:solidFill>
              </a:rPr>
              <a:t>Byte</a:t>
            </a:r>
            <a:r>
              <a:rPr lang="zh-CN" altLang="zh-CN" sz="2400" dirty="0">
                <a:solidFill>
                  <a:srgbClr val="FF0000"/>
                </a:solidFill>
              </a:rPr>
              <a:t>）</a:t>
            </a:r>
            <a:r>
              <a:rPr lang="zh-CN" altLang="zh-CN" sz="2400" dirty="0">
                <a:solidFill>
                  <a:schemeClr val="tx1"/>
                </a:solidFill>
              </a:rPr>
              <a:t>：八个二进制位称为字节，通常用</a:t>
            </a:r>
            <a:r>
              <a:rPr lang="en-US" altLang="zh-CN" sz="2400" dirty="0">
                <a:solidFill>
                  <a:schemeClr val="tx1"/>
                </a:solidFill>
              </a:rPr>
              <a:t>B</a:t>
            </a:r>
            <a:r>
              <a:rPr lang="zh-CN" altLang="zh-CN" sz="2400" dirty="0">
                <a:solidFill>
                  <a:schemeClr val="tx1"/>
                </a:solidFill>
              </a:rPr>
              <a:t>表示，字节是计算机数据处理和存储的基本单位。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a:t>
            </a:r>
            <a:r>
              <a:rPr lang="zh-CN" altLang="zh-CN" sz="2400" dirty="0">
                <a:solidFill>
                  <a:srgbClr val="FF0000"/>
                </a:solidFill>
              </a:rPr>
              <a:t>（</a:t>
            </a:r>
            <a:r>
              <a:rPr lang="en-US" altLang="zh-CN" sz="2400" dirty="0">
                <a:solidFill>
                  <a:srgbClr val="FF0000"/>
                </a:solidFill>
              </a:rPr>
              <a:t>Word</a:t>
            </a:r>
            <a:r>
              <a:rPr lang="zh-CN" altLang="zh-CN" sz="2400" dirty="0">
                <a:solidFill>
                  <a:srgbClr val="FF0000"/>
                </a:solidFill>
              </a:rPr>
              <a:t>）</a:t>
            </a:r>
            <a:r>
              <a:rPr lang="zh-CN" altLang="zh-CN" sz="2400" dirty="0">
                <a:solidFill>
                  <a:schemeClr val="tx1"/>
                </a:solidFill>
              </a:rPr>
              <a:t>：一个字由若干个字节组成（通常取字节的整数倍），是计算机一次存取、加工和传送的数据</a:t>
            </a:r>
            <a:r>
              <a:rPr lang="zh-CN" altLang="zh-CN" sz="2400" dirty="0" smtClean="0">
                <a:solidFill>
                  <a:schemeClr val="tx1"/>
                </a:solidFill>
              </a:rPr>
              <a:t>长度</a:t>
            </a:r>
            <a:r>
              <a:rPr lang="zh-CN" altLang="en-US" sz="2400" dirty="0">
                <a:solidFill>
                  <a:schemeClr val="tx1"/>
                </a:solidFill>
              </a:rPr>
              <a:t>。</a:t>
            </a:r>
            <a:r>
              <a:rPr lang="zh-CN" altLang="zh-CN" sz="2400" dirty="0" smtClean="0">
                <a:solidFill>
                  <a:schemeClr val="tx1"/>
                </a:solidFill>
              </a:rPr>
              <a:t>常用</a:t>
            </a:r>
            <a:r>
              <a:rPr lang="zh-CN" altLang="zh-CN" sz="2400" dirty="0">
                <a:solidFill>
                  <a:schemeClr val="tx1"/>
                </a:solidFill>
              </a:rPr>
              <a:t>的字长有</a:t>
            </a:r>
            <a:r>
              <a:rPr lang="en-US" altLang="zh-CN" sz="2400" dirty="0">
                <a:solidFill>
                  <a:schemeClr val="tx1"/>
                </a:solidFill>
              </a:rPr>
              <a:t>8</a:t>
            </a:r>
            <a:r>
              <a:rPr lang="zh-CN" altLang="zh-CN" sz="2400" dirty="0">
                <a:solidFill>
                  <a:schemeClr val="tx1"/>
                </a:solidFill>
              </a:rPr>
              <a:t>位、</a:t>
            </a:r>
            <a:r>
              <a:rPr lang="en-US" altLang="zh-CN" sz="2400" dirty="0">
                <a:solidFill>
                  <a:schemeClr val="tx1"/>
                </a:solidFill>
              </a:rPr>
              <a:t>16</a:t>
            </a:r>
            <a:r>
              <a:rPr lang="zh-CN" altLang="zh-CN" sz="2400" dirty="0">
                <a:solidFill>
                  <a:schemeClr val="tx1"/>
                </a:solidFill>
              </a:rPr>
              <a:t>位、</a:t>
            </a:r>
            <a:r>
              <a:rPr lang="en-US" altLang="zh-CN" sz="2400" dirty="0">
                <a:solidFill>
                  <a:schemeClr val="tx1"/>
                </a:solidFill>
              </a:rPr>
              <a:t>32</a:t>
            </a:r>
            <a:r>
              <a:rPr lang="zh-CN" altLang="zh-CN" sz="2400" dirty="0">
                <a:solidFill>
                  <a:schemeClr val="tx1"/>
                </a:solidFill>
              </a:rPr>
              <a:t>位和</a:t>
            </a:r>
            <a:r>
              <a:rPr lang="en-US" altLang="zh-CN" sz="2400" dirty="0">
                <a:solidFill>
                  <a:schemeClr val="tx1"/>
                </a:solidFill>
              </a:rPr>
              <a:t>64</a:t>
            </a:r>
            <a:r>
              <a:rPr lang="zh-CN" altLang="zh-CN" sz="2400" dirty="0">
                <a:solidFill>
                  <a:schemeClr val="tx1"/>
                </a:solidFill>
              </a:rPr>
              <a:t>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存储容量</a:t>
            </a:r>
            <a:r>
              <a:rPr lang="zh-CN" altLang="zh-CN" sz="2400" dirty="0" smtClean="0">
                <a:solidFill>
                  <a:schemeClr val="tx1"/>
                </a:solidFill>
              </a:rPr>
              <a:t>的衡量</a:t>
            </a:r>
            <a:r>
              <a:rPr lang="zh-CN" altLang="zh-CN" sz="2400" dirty="0">
                <a:solidFill>
                  <a:schemeClr val="tx1"/>
                </a:solidFill>
              </a:rPr>
              <a:t>单位是</a:t>
            </a:r>
            <a:r>
              <a:rPr lang="en-US" altLang="zh-CN" sz="2400" dirty="0">
                <a:solidFill>
                  <a:schemeClr val="tx1"/>
                </a:solidFill>
              </a:rPr>
              <a:t>B</a:t>
            </a:r>
            <a:r>
              <a:rPr lang="zh-CN" altLang="zh-CN" sz="2400" dirty="0">
                <a:solidFill>
                  <a:schemeClr val="tx1"/>
                </a:solidFill>
              </a:rPr>
              <a:t>、</a:t>
            </a:r>
            <a:r>
              <a:rPr lang="en-US" altLang="zh-CN" sz="2400" dirty="0">
                <a:solidFill>
                  <a:schemeClr val="tx1"/>
                </a:solidFill>
              </a:rPr>
              <a:t>KB</a:t>
            </a:r>
            <a:r>
              <a:rPr lang="zh-CN" altLang="zh-CN" sz="2400" dirty="0">
                <a:solidFill>
                  <a:schemeClr val="tx1"/>
                </a:solidFill>
              </a:rPr>
              <a:t>、</a:t>
            </a:r>
            <a:r>
              <a:rPr lang="en-US" altLang="zh-CN" sz="2400" dirty="0">
                <a:solidFill>
                  <a:schemeClr val="tx1"/>
                </a:solidFill>
              </a:rPr>
              <a:t>MB</a:t>
            </a:r>
            <a:r>
              <a:rPr lang="zh-CN" altLang="zh-CN" sz="2400" dirty="0">
                <a:solidFill>
                  <a:schemeClr val="tx1"/>
                </a:solidFill>
              </a:rPr>
              <a:t>、</a:t>
            </a:r>
            <a:r>
              <a:rPr lang="en-US" altLang="zh-CN" sz="2400" dirty="0">
                <a:solidFill>
                  <a:schemeClr val="tx1"/>
                </a:solidFill>
              </a:rPr>
              <a:t>GB</a:t>
            </a:r>
            <a:r>
              <a:rPr lang="zh-CN" altLang="zh-CN" sz="2400" dirty="0">
                <a:solidFill>
                  <a:schemeClr val="tx1"/>
                </a:solidFill>
              </a:rPr>
              <a:t>或</a:t>
            </a:r>
            <a:r>
              <a:rPr lang="en-US" altLang="zh-CN" sz="2400" dirty="0">
                <a:solidFill>
                  <a:schemeClr val="tx1"/>
                </a:solidFill>
              </a:rPr>
              <a:t>TB</a:t>
            </a:r>
            <a:r>
              <a:rPr lang="zh-CN" altLang="zh-CN" sz="2400" dirty="0" smtClean="0">
                <a:solidFill>
                  <a:schemeClr val="tx1"/>
                </a:solidFill>
              </a:rPr>
              <a:t>，这些</a:t>
            </a:r>
            <a:r>
              <a:rPr lang="zh-CN" altLang="zh-CN" sz="2400" dirty="0">
                <a:solidFill>
                  <a:schemeClr val="tx1"/>
                </a:solidFill>
              </a:rPr>
              <a:t>衡量单位之间的换算关系如下： </a:t>
            </a:r>
            <a:endParaRPr lang="zh-CN" altLang="zh-CN" sz="2400" dirty="0">
              <a:solidFill>
                <a:schemeClr val="tx1"/>
              </a:solidFill>
            </a:endParaRPr>
          </a:p>
          <a:p>
            <a:pPr lvl="1"/>
            <a:r>
              <a:rPr lang="zh-CN" altLang="zh-CN" sz="2400" dirty="0">
                <a:solidFill>
                  <a:srgbClr val="C00000"/>
                </a:solidFill>
              </a:rPr>
              <a:t>千字节（</a:t>
            </a:r>
            <a:r>
              <a:rPr lang="en-US" altLang="zh-CN" sz="2400" dirty="0">
                <a:solidFill>
                  <a:srgbClr val="C00000"/>
                </a:solidFill>
              </a:rPr>
              <a:t>KB</a:t>
            </a:r>
            <a:r>
              <a:rPr lang="zh-CN" altLang="zh-CN" sz="2400" dirty="0">
                <a:solidFill>
                  <a:srgbClr val="C00000"/>
                </a:solidFill>
              </a:rPr>
              <a:t>）：</a:t>
            </a:r>
            <a:r>
              <a:rPr lang="en-US" altLang="zh-CN" sz="2400" dirty="0">
                <a:solidFill>
                  <a:srgbClr val="C00000"/>
                </a:solidFill>
              </a:rPr>
              <a:t>	1KB=1024B</a:t>
            </a:r>
            <a:endParaRPr lang="zh-CN" altLang="zh-CN" sz="2400" dirty="0">
              <a:solidFill>
                <a:srgbClr val="C00000"/>
              </a:solidFill>
            </a:endParaRPr>
          </a:p>
          <a:p>
            <a:pPr lvl="1"/>
            <a:r>
              <a:rPr lang="zh-CN" altLang="zh-CN" sz="2400" dirty="0">
                <a:solidFill>
                  <a:srgbClr val="C00000"/>
                </a:solidFill>
              </a:rPr>
              <a:t>兆字节（</a:t>
            </a:r>
            <a:r>
              <a:rPr lang="en-US" altLang="zh-CN" sz="2400" dirty="0">
                <a:solidFill>
                  <a:srgbClr val="C00000"/>
                </a:solidFill>
              </a:rPr>
              <a:t>MB</a:t>
            </a:r>
            <a:r>
              <a:rPr lang="zh-CN" altLang="zh-CN" sz="2400" dirty="0">
                <a:solidFill>
                  <a:srgbClr val="C00000"/>
                </a:solidFill>
              </a:rPr>
              <a:t>）</a:t>
            </a:r>
            <a:r>
              <a:rPr lang="zh-CN" altLang="zh-CN" sz="2400" dirty="0" smtClean="0">
                <a:solidFill>
                  <a:srgbClr val="C00000"/>
                </a:solidFill>
              </a:rPr>
              <a:t>：</a:t>
            </a:r>
            <a:r>
              <a:rPr lang="en-US" altLang="zh-CN" sz="2400" dirty="0" smtClean="0">
                <a:solidFill>
                  <a:srgbClr val="C00000"/>
                </a:solidFill>
              </a:rPr>
              <a:t>1MB=1024KB</a:t>
            </a:r>
            <a:endParaRPr lang="zh-CN" altLang="zh-CN" sz="2400" dirty="0">
              <a:solidFill>
                <a:srgbClr val="C00000"/>
              </a:solidFill>
            </a:endParaRPr>
          </a:p>
          <a:p>
            <a:pPr lvl="1"/>
            <a:r>
              <a:rPr lang="zh-CN" altLang="zh-CN" sz="2400" dirty="0">
                <a:solidFill>
                  <a:srgbClr val="C00000"/>
                </a:solidFill>
              </a:rPr>
              <a:t>吉字节（</a:t>
            </a:r>
            <a:r>
              <a:rPr lang="en-US" altLang="zh-CN" sz="2400" dirty="0">
                <a:solidFill>
                  <a:srgbClr val="C00000"/>
                </a:solidFill>
              </a:rPr>
              <a:t>GB</a:t>
            </a:r>
            <a:r>
              <a:rPr lang="zh-CN" altLang="zh-CN" sz="2400" dirty="0">
                <a:solidFill>
                  <a:srgbClr val="C00000"/>
                </a:solidFill>
              </a:rPr>
              <a:t>）：</a:t>
            </a:r>
            <a:r>
              <a:rPr lang="en-US" altLang="zh-CN" sz="2400" dirty="0">
                <a:solidFill>
                  <a:srgbClr val="C00000"/>
                </a:solidFill>
              </a:rPr>
              <a:t>	1GB=1024MB</a:t>
            </a:r>
            <a:endParaRPr lang="zh-CN" altLang="zh-CN" sz="2400" dirty="0">
              <a:solidFill>
                <a:srgbClr val="C00000"/>
              </a:solidFill>
            </a:endParaRPr>
          </a:p>
          <a:p>
            <a:pPr lvl="1"/>
            <a:r>
              <a:rPr lang="zh-CN" altLang="zh-CN" sz="2400" dirty="0">
                <a:solidFill>
                  <a:srgbClr val="C00000"/>
                </a:solidFill>
              </a:rPr>
              <a:t>太字节（</a:t>
            </a:r>
            <a:r>
              <a:rPr lang="en-US" altLang="zh-CN" sz="2400" dirty="0">
                <a:solidFill>
                  <a:srgbClr val="C00000"/>
                </a:solidFill>
              </a:rPr>
              <a:t>TB</a:t>
            </a:r>
            <a:r>
              <a:rPr lang="zh-CN" altLang="zh-CN" sz="2400" dirty="0">
                <a:solidFill>
                  <a:srgbClr val="C00000"/>
                </a:solidFill>
              </a:rPr>
              <a:t>）：</a:t>
            </a:r>
            <a:r>
              <a:rPr lang="en-US" altLang="zh-CN" sz="2400" dirty="0">
                <a:solidFill>
                  <a:srgbClr val="C00000"/>
                </a:solidFill>
              </a:rPr>
              <a:t>	1TB=1024GB</a:t>
            </a:r>
            <a:r>
              <a:rPr lang="zh-CN" altLang="zh-CN" sz="2400" dirty="0">
                <a:solidFill>
                  <a:srgbClr val="C00000"/>
                </a:solidFill>
              </a:rPr>
              <a:t>。</a:t>
            </a:r>
            <a:endParaRPr lang="zh-CN" altLang="zh-CN"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2EB53373-A4C2-4A83-998C-0EDE35DD488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
        <p:nvSpPr>
          <p:cNvPr id="5" name="TextBox 4"/>
          <p:cNvSpPr txBox="1"/>
          <p:nvPr/>
        </p:nvSpPr>
        <p:spPr>
          <a:xfrm>
            <a:off x="6300192" y="5154287"/>
            <a:ext cx="1116124" cy="830997"/>
          </a:xfrm>
          <a:prstGeom prst="rect">
            <a:avLst/>
          </a:prstGeom>
          <a:noFill/>
        </p:spPr>
        <p:txBody>
          <a:bodyPr wrap="square" rtlCol="0">
            <a:spAutoFit/>
          </a:bodyPr>
          <a:lstStyle/>
          <a:p>
            <a:r>
              <a:rPr lang="en-US" altLang="zh-CN" sz="4800" dirty="0">
                <a:solidFill>
                  <a:srgbClr val="002060"/>
                </a:solidFill>
              </a:rPr>
              <a:t>2</a:t>
            </a:r>
            <a:r>
              <a:rPr lang="en-US" altLang="zh-CN" sz="4800" baseline="30000" dirty="0">
                <a:solidFill>
                  <a:srgbClr val="002060"/>
                </a:solidFill>
              </a:rPr>
              <a:t>10</a:t>
            </a:r>
            <a:endParaRPr lang="zh-CN" altLang="en-US" sz="4800" dirty="0">
              <a:solidFill>
                <a:srgbClr val="002060"/>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  </a:t>
            </a:r>
            <a:r>
              <a:rPr lang="zh-CN" altLang="en-US" sz="3600" dirty="0" smtClean="0">
                <a:solidFill>
                  <a:srgbClr val="990000"/>
                </a:solidFill>
                <a:ea typeface="黑体" panose="02010609060101010101" pitchFamily="49" charset="-122"/>
                <a:sym typeface="华文新魏" panose="02010800040101010101" pitchFamily="2" charset="-122"/>
              </a:rPr>
              <a:t>计算机</a:t>
            </a:r>
            <a:r>
              <a:rPr lang="zh-CN" altLang="en-US" sz="3600" dirty="0">
                <a:solidFill>
                  <a:srgbClr val="990000"/>
                </a:solidFill>
                <a:ea typeface="黑体" panose="02010609060101010101" pitchFamily="49" charset="-122"/>
                <a:sym typeface="华文新魏" panose="02010800040101010101" pitchFamily="2" charset="-122"/>
              </a:rPr>
              <a:t>概述</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6148" name="Picture 14" descr="new02_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7625" y="4708748"/>
            <a:ext cx="1428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077"/>
            <a:ext cx="3776663"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5"/>
          <p:cNvSpPr>
            <a:spLocks noChangeArrowheads="1"/>
          </p:cNvSpPr>
          <p:nvPr/>
        </p:nvSpPr>
        <p:spPr bwMode="auto">
          <a:xfrm>
            <a:off x="3832225" y="1468388"/>
            <a:ext cx="5114925" cy="1264962"/>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lIns="64008" tIns="32004" rIns="64008" bIns="32004">
            <a:spAutoFit/>
          </a:bodyPr>
          <a:lstStyle/>
          <a:p>
            <a:pPr eaLnBrk="1" hangingPunct="1"/>
            <a:r>
              <a:rPr lang="en-US" altLang="zh-CN" sz="2500" dirty="0"/>
              <a:t>1946</a:t>
            </a:r>
            <a:r>
              <a:rPr lang="zh-CN" altLang="en-US" sz="2500" dirty="0">
                <a:latin typeface="宋体" panose="02010600030101010101" pitchFamily="2" charset="-122"/>
              </a:rPr>
              <a:t>年</a:t>
            </a:r>
            <a:r>
              <a:rPr lang="en-US" altLang="zh-CN" sz="2500" dirty="0"/>
              <a:t>2</a:t>
            </a:r>
            <a:r>
              <a:rPr lang="zh-CN" altLang="en-US" sz="2500">
                <a:latin typeface="宋体" panose="02010600030101010101" pitchFamily="2" charset="-122"/>
              </a:rPr>
              <a:t>月</a:t>
            </a:r>
            <a:r>
              <a:rPr lang="zh-CN" altLang="en-US" sz="2500" smtClean="0">
                <a:latin typeface="宋体" panose="02010600030101010101" pitchFamily="2" charset="-122"/>
              </a:rPr>
              <a:t>由</a:t>
            </a:r>
            <a:r>
              <a:rPr lang="zh-CN" altLang="zh-CN" sz="2800" smtClean="0"/>
              <a:t>宾夕法尼亚</a:t>
            </a:r>
            <a:r>
              <a:rPr lang="zh-CN" altLang="en-US" sz="2500" smtClean="0">
                <a:latin typeface="宋体" panose="02010600030101010101" pitchFamily="2" charset="-122"/>
              </a:rPr>
              <a:t>大学</a:t>
            </a:r>
            <a:r>
              <a:rPr lang="zh-CN" altLang="en-US" sz="2500" dirty="0">
                <a:latin typeface="宋体" panose="02010600030101010101" pitchFamily="2" charset="-122"/>
              </a:rPr>
              <a:t>研制的</a:t>
            </a:r>
            <a:r>
              <a:rPr lang="en-US" altLang="zh-CN" sz="2500" dirty="0">
                <a:solidFill>
                  <a:srgbClr val="FFFF00"/>
                </a:solidFill>
              </a:rPr>
              <a:t>ENIAC</a:t>
            </a:r>
            <a:endParaRPr lang="en-US" altLang="zh-CN" sz="2500" dirty="0">
              <a:solidFill>
                <a:srgbClr val="FFFF00"/>
              </a:solidFill>
            </a:endParaRPr>
          </a:p>
          <a:p>
            <a:pPr eaLnBrk="1" hangingPunct="1"/>
            <a:r>
              <a:rPr lang="zh-CN" altLang="en-US" sz="2500" dirty="0">
                <a:latin typeface="宋体" panose="02010600030101010101" pitchFamily="2" charset="-122"/>
              </a:rPr>
              <a:t>电子计算机时代的</a:t>
            </a:r>
            <a:r>
              <a:rPr lang="zh-CN" altLang="en-US" sz="2500" dirty="0" smtClean="0">
                <a:latin typeface="宋体" panose="02010600030101010101" pitchFamily="2" charset="-122"/>
              </a:rPr>
              <a:t>到来</a:t>
            </a:r>
            <a:endParaRPr lang="zh-CN" altLang="en-US" sz="2500" dirty="0"/>
          </a:p>
        </p:txBody>
      </p:sp>
      <p:sp>
        <p:nvSpPr>
          <p:cNvPr id="6152" name="Rectangle 6"/>
          <p:cNvSpPr>
            <a:spLocks noChangeArrowheads="1"/>
          </p:cNvSpPr>
          <p:nvPr/>
        </p:nvSpPr>
        <p:spPr bwMode="auto">
          <a:xfrm>
            <a:off x="125350" y="6054365"/>
            <a:ext cx="89471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spAutoFit/>
          </a:bodyPr>
          <a:lstStyle/>
          <a:p>
            <a:pPr eaLnBrk="1" hangingPunct="1"/>
            <a:r>
              <a:rPr lang="en-US" altLang="zh-CN" sz="2400" dirty="0">
                <a:solidFill>
                  <a:schemeClr val="tx1"/>
                </a:solidFill>
              </a:rPr>
              <a:t>Electronic Numerical Integrator </a:t>
            </a:r>
            <a:r>
              <a:rPr lang="en-US" altLang="zh-CN" sz="2400" dirty="0" smtClean="0">
                <a:solidFill>
                  <a:schemeClr val="tx1"/>
                </a:solidFill>
              </a:rPr>
              <a:t> And</a:t>
            </a:r>
            <a:r>
              <a:rPr lang="en-US" altLang="zh-CN" sz="2400" dirty="0" smtClean="0"/>
              <a:t> </a:t>
            </a:r>
            <a:r>
              <a:rPr lang="en-US" altLang="zh-CN" sz="2400" dirty="0">
                <a:solidFill>
                  <a:schemeClr val="tx1"/>
                </a:solidFill>
              </a:rPr>
              <a:t>Calculator</a:t>
            </a:r>
            <a:endParaRPr lang="en-US" altLang="zh-CN" sz="2400" dirty="0">
              <a:solidFill>
                <a:schemeClr val="tx1"/>
              </a:solidFill>
            </a:endParaRPr>
          </a:p>
        </p:txBody>
      </p:sp>
      <p:sp>
        <p:nvSpPr>
          <p:cNvPr id="6153" name="Rectangle 7"/>
          <p:cNvSpPr>
            <a:spLocks noChangeArrowheads="1"/>
          </p:cNvSpPr>
          <p:nvPr/>
        </p:nvSpPr>
        <p:spPr bwMode="auto">
          <a:xfrm>
            <a:off x="993713" y="5733256"/>
            <a:ext cx="2438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008" tIns="32004" rIns="64008" bIns="32004">
            <a:spAutoFit/>
          </a:bodyPr>
          <a:lstStyle/>
          <a:p>
            <a:r>
              <a:rPr lang="zh-CN" altLang="en-US" sz="2000" dirty="0">
                <a:solidFill>
                  <a:srgbClr val="FF0000"/>
                </a:solidFill>
                <a:latin typeface="宋体" panose="02010600030101010101" pitchFamily="2" charset="-122"/>
              </a:rPr>
              <a:t>电子数字积分计算机</a:t>
            </a:r>
            <a:endParaRPr lang="zh-CN" altLang="en-US" sz="2000" dirty="0">
              <a:solidFill>
                <a:srgbClr val="FF0000"/>
              </a:solidFill>
              <a:latin typeface="宋体" panose="02010600030101010101" pitchFamily="2" charset="-122"/>
            </a:endParaRPr>
          </a:p>
        </p:txBody>
      </p:sp>
      <p:sp>
        <p:nvSpPr>
          <p:cNvPr id="11" name="Rectangle 11"/>
          <p:cNvSpPr>
            <a:spLocks noChangeArrowheads="1"/>
          </p:cNvSpPr>
          <p:nvPr/>
        </p:nvSpPr>
        <p:spPr bwMode="auto">
          <a:xfrm>
            <a:off x="5308600" y="4290554"/>
            <a:ext cx="2963863" cy="1347787"/>
          </a:xfrm>
          <a:prstGeom prst="rect">
            <a:avLst/>
          </a:prstGeom>
          <a:noFill/>
          <a:ln>
            <a:noFill/>
          </a:ln>
          <a:effectLst/>
          <a:extLst>
            <a:ext uri="{909E8E84-426E-40DD-AFC4-6F175D3DCCD1}">
              <a14:hiddenFill xmlns:a14="http://schemas.microsoft.com/office/drawing/2010/main">
                <a:solidFill>
                  <a:srgbClr val="5E9E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143684" dir="2700000" algn="ctr" rotWithShape="0">
                    <a:srgbClr val="FFFF00"/>
                  </a:outerShdw>
                </a:effectLst>
              </a14:hiddenEffects>
            </a:ext>
          </a:extLst>
        </p:spPr>
        <p:txBody>
          <a:bodyPr lIns="64453" tIns="32227" rIns="64453" bIns="32227"/>
          <a:lstStyle/>
          <a:p>
            <a:pPr marL="666750" indent="-666750" defTabSz="533400">
              <a:lnSpc>
                <a:spcPct val="80000"/>
              </a:lnSpc>
              <a:spcAft>
                <a:spcPct val="20000"/>
              </a:spcAft>
            </a:pPr>
            <a:r>
              <a:rPr lang="zh-CN" altLang="en-US" sz="2400">
                <a:solidFill>
                  <a:schemeClr val="tx1"/>
                </a:solidFill>
              </a:rPr>
              <a:t>重达</a:t>
            </a:r>
            <a:r>
              <a:rPr lang="en-US" altLang="zh-CN" sz="2400">
                <a:solidFill>
                  <a:schemeClr val="tx1"/>
                </a:solidFill>
              </a:rPr>
              <a:t>30</a:t>
            </a:r>
            <a:r>
              <a:rPr lang="zh-CN" altLang="en-US" sz="2400">
                <a:solidFill>
                  <a:schemeClr val="tx1"/>
                </a:solidFill>
              </a:rPr>
              <a:t>吨</a:t>
            </a:r>
            <a:endParaRPr lang="zh-CN" altLang="en-US" sz="2400">
              <a:solidFill>
                <a:schemeClr val="tx1"/>
              </a:solidFill>
            </a:endParaRPr>
          </a:p>
          <a:p>
            <a:pPr marL="666750" indent="-666750" defTabSz="533400">
              <a:lnSpc>
                <a:spcPct val="80000"/>
              </a:lnSpc>
              <a:spcAft>
                <a:spcPct val="20000"/>
              </a:spcAft>
            </a:pPr>
            <a:r>
              <a:rPr lang="zh-CN" altLang="en-US" sz="2400">
                <a:solidFill>
                  <a:schemeClr val="tx1"/>
                </a:solidFill>
              </a:rPr>
              <a:t>占地</a:t>
            </a:r>
            <a:r>
              <a:rPr lang="en-US" altLang="zh-CN" sz="2400">
                <a:solidFill>
                  <a:schemeClr val="tx1"/>
                </a:solidFill>
              </a:rPr>
              <a:t>170m</a:t>
            </a:r>
            <a:r>
              <a:rPr lang="en-US" altLang="zh-CN" sz="2400" baseline="30000">
                <a:solidFill>
                  <a:schemeClr val="tx1"/>
                </a:solidFill>
              </a:rPr>
              <a:t>2</a:t>
            </a:r>
            <a:endParaRPr lang="en-US" altLang="zh-CN" sz="2400" baseline="30000">
              <a:solidFill>
                <a:schemeClr val="tx1"/>
              </a:solidFill>
            </a:endParaRPr>
          </a:p>
          <a:p>
            <a:pPr marL="666750" indent="-666750" defTabSz="533400">
              <a:lnSpc>
                <a:spcPct val="80000"/>
              </a:lnSpc>
              <a:spcAft>
                <a:spcPct val="20000"/>
              </a:spcAft>
            </a:pPr>
            <a:r>
              <a:rPr lang="zh-CN" altLang="en-US" sz="2400">
                <a:solidFill>
                  <a:schemeClr val="tx1"/>
                </a:solidFill>
              </a:rPr>
              <a:t>启动工耗</a:t>
            </a:r>
            <a:r>
              <a:rPr lang="en-US" altLang="zh-CN" sz="2400">
                <a:solidFill>
                  <a:schemeClr val="tx1"/>
                </a:solidFill>
              </a:rPr>
              <a:t>150KW</a:t>
            </a:r>
            <a:endParaRPr lang="zh-CN" altLang="en-US" sz="2400">
              <a:solidFill>
                <a:schemeClr val="tx1"/>
              </a:solidFill>
            </a:endParaRPr>
          </a:p>
          <a:p>
            <a:pPr marL="666750" indent="-666750" defTabSz="533400">
              <a:lnSpc>
                <a:spcPct val="80000"/>
              </a:lnSpc>
              <a:spcAft>
                <a:spcPct val="20000"/>
              </a:spcAft>
            </a:pPr>
            <a:r>
              <a:rPr lang="en-US" altLang="zh-CN" sz="2400">
                <a:solidFill>
                  <a:schemeClr val="tx1"/>
                </a:solidFill>
              </a:rPr>
              <a:t>18000</a:t>
            </a:r>
            <a:r>
              <a:rPr lang="zh-CN" altLang="en-US" sz="2400">
                <a:solidFill>
                  <a:schemeClr val="tx1"/>
                </a:solidFill>
              </a:rPr>
              <a:t>个电子管</a:t>
            </a:r>
            <a:endParaRPr lang="zh-CN" altLang="en-US" sz="2400">
              <a:solidFill>
                <a:schemeClr val="tx1"/>
              </a:solidFill>
            </a:endParaRPr>
          </a:p>
        </p:txBody>
      </p:sp>
      <p:sp>
        <p:nvSpPr>
          <p:cNvPr id="12" name="Rectangle 12"/>
          <p:cNvSpPr>
            <a:spLocks noChangeArrowheads="1"/>
          </p:cNvSpPr>
          <p:nvPr/>
        </p:nvSpPr>
        <p:spPr bwMode="auto">
          <a:xfrm>
            <a:off x="3815916" y="2760253"/>
            <a:ext cx="3832225" cy="1768475"/>
          </a:xfrm>
          <a:prstGeom prst="rect">
            <a:avLst/>
          </a:prstGeom>
          <a:gradFill rotWithShape="0">
            <a:gsLst>
              <a:gs pos="0">
                <a:srgbClr val="FFEBFA"/>
              </a:gs>
              <a:gs pos="30000">
                <a:srgbClr val="C4D6EB"/>
              </a:gs>
              <a:gs pos="60001">
                <a:srgbClr val="85C2FF"/>
              </a:gs>
              <a:gs pos="100000">
                <a:srgbClr val="5E9EFF"/>
              </a:gs>
            </a:gsLst>
            <a:path path="shape">
              <a:fillToRect l="50000" t="50000" r="50000" b="50000"/>
            </a:path>
          </a:gradFill>
          <a:ln>
            <a:noFill/>
          </a:ln>
          <a:effectLst>
            <a:outerShdw dist="143684" dir="2700000"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lIns="64453" tIns="32227" rIns="64453" bIns="32227"/>
          <a:lstStyle/>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每秒</a:t>
            </a:r>
            <a:r>
              <a:rPr lang="en-US" altLang="zh-CN" sz="2800" dirty="0">
                <a:solidFill>
                  <a:schemeClr val="tx1"/>
                </a:solidFill>
              </a:rPr>
              <a:t>5</a:t>
            </a:r>
            <a:r>
              <a:rPr lang="zh-CN" altLang="en-US" sz="2800" dirty="0">
                <a:solidFill>
                  <a:schemeClr val="tx1"/>
                </a:solidFill>
              </a:rPr>
              <a:t>千次加减算</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没有存储器</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采用十进制</a:t>
            </a:r>
            <a:endParaRPr lang="zh-CN" altLang="en-US" sz="2500" dirty="0">
              <a:solidFill>
                <a:schemeClr val="tx1"/>
              </a:solidFill>
            </a:endParaRPr>
          </a:p>
        </p:txBody>
      </p:sp>
      <p:sp>
        <p:nvSpPr>
          <p:cNvPr id="6156" name="Rectangle 5"/>
          <p:cNvSpPr>
            <a:spLocks noChangeArrowheads="1"/>
          </p:cNvSpPr>
          <p:nvPr/>
        </p:nvSpPr>
        <p:spPr bwMode="auto">
          <a:xfrm>
            <a:off x="431540" y="889918"/>
            <a:ext cx="3960440" cy="449354"/>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wrap="square" lIns="64008" tIns="32004" rIns="64008" bIns="32004">
            <a:spAutoFit/>
          </a:bodyPr>
          <a:lstStyle/>
          <a:p>
            <a:pPr eaLnBrk="1" hangingPunct="1"/>
            <a:r>
              <a:rPr lang="en-US" altLang="zh-CN" sz="2500" dirty="0" smtClean="0"/>
              <a:t>1.1.1 </a:t>
            </a:r>
            <a:r>
              <a:rPr lang="zh-CN" altLang="en-US" sz="2500" dirty="0" smtClean="0"/>
              <a:t>第一</a:t>
            </a:r>
            <a:r>
              <a:rPr lang="zh-CN" altLang="en-US" sz="2500" dirty="0"/>
              <a:t>台</a:t>
            </a:r>
            <a:r>
              <a:rPr lang="zh-CN" altLang="en-US" sz="2500" dirty="0" smtClean="0"/>
              <a:t>计算机</a:t>
            </a:r>
            <a:r>
              <a:rPr lang="en-US" altLang="zh-CN" sz="2500" dirty="0" smtClean="0"/>
              <a:t>ENIAC</a:t>
            </a:r>
            <a:endParaRPr lang="zh-CN" altLang="en-US" sz="2500" dirty="0"/>
          </a:p>
        </p:txBody>
      </p:sp>
      <p:sp>
        <p:nvSpPr>
          <p:cNvPr id="2" name="日期占位符 1"/>
          <p:cNvSpPr>
            <a:spLocks noGrp="1"/>
          </p:cNvSpPr>
          <p:nvPr>
            <p:ph type="dt" sz="half" idx="10"/>
          </p:nvPr>
        </p:nvSpPr>
        <p:spPr/>
        <p:txBody>
          <a:bodyPr/>
          <a:lstStyle/>
          <a:p>
            <a:pPr>
              <a:defRPr/>
            </a:pPr>
            <a:fld id="{6EB287F0-B423-4D53-A92B-A2CF89B79FB9}"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4" y="1012664"/>
            <a:ext cx="878567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FF0000"/>
                </a:solidFill>
              </a:rPr>
              <a:t>1</a:t>
            </a:r>
            <a:r>
              <a:rPr lang="en-US" altLang="zh-CN" sz="2400" dirty="0" smtClean="0">
                <a:solidFill>
                  <a:srgbClr val="FF0000"/>
                </a:solidFill>
              </a:rPr>
              <a:t>.4.4</a:t>
            </a:r>
            <a:r>
              <a:rPr lang="zh-CN" altLang="en-US" sz="2400" dirty="0" smtClean="0">
                <a:solidFill>
                  <a:srgbClr val="FF0000"/>
                </a:solidFill>
              </a:rPr>
              <a:t>  </a:t>
            </a:r>
            <a:r>
              <a:rPr lang="zh-CN" altLang="en-US" sz="2400" dirty="0">
                <a:solidFill>
                  <a:srgbClr val="FF0000"/>
                </a:solidFill>
              </a:rPr>
              <a:t>计算机的基本运算</a:t>
            </a:r>
            <a:endParaRPr lang="zh-CN" altLang="en-US" sz="2400" dirty="0">
              <a:solidFill>
                <a:srgbClr val="FF0000"/>
              </a:solidFill>
            </a:endParaRPr>
          </a:p>
          <a:p>
            <a:r>
              <a:rPr lang="zh-CN" altLang="en-US" sz="2400" dirty="0" smtClean="0">
                <a:solidFill>
                  <a:schemeClr val="tx1"/>
                </a:solidFill>
              </a:rPr>
              <a:t>        在</a:t>
            </a:r>
            <a:r>
              <a:rPr lang="zh-CN" altLang="en-US" sz="2400" dirty="0">
                <a:solidFill>
                  <a:schemeClr val="tx1"/>
                </a:solidFill>
              </a:rPr>
              <a:t>计算机中，采用二进制可实现各种算术运算和逻辑运算。二进制算术运算包括加法、减法、乘法和除法，其运算规则类似于十进制数的</a:t>
            </a:r>
            <a:r>
              <a:rPr lang="zh-CN" altLang="en-US" sz="2400" dirty="0" smtClean="0">
                <a:solidFill>
                  <a:schemeClr val="tx1"/>
                </a:solidFill>
              </a:rPr>
              <a:t>运算。</a:t>
            </a:r>
            <a:endParaRPr lang="en-US" altLang="zh-CN" sz="2400" dirty="0" smtClean="0">
              <a:solidFill>
                <a:schemeClr val="tx1"/>
              </a:solidFill>
            </a:endParaRPr>
          </a:p>
          <a:p>
            <a:endParaRPr lang="zh-CN" altLang="en-US" sz="2400" dirty="0">
              <a:solidFill>
                <a:schemeClr val="tx1"/>
              </a:solidFill>
            </a:endParaRPr>
          </a:p>
          <a:p>
            <a:r>
              <a:rPr lang="zh-CN" altLang="en-US" sz="2400" dirty="0">
                <a:solidFill>
                  <a:srgbClr val="C00000"/>
                </a:solidFill>
              </a:rPr>
              <a:t> </a:t>
            </a:r>
            <a:r>
              <a:rPr lang="en-US" altLang="zh-CN" sz="2400" dirty="0" smtClean="0">
                <a:solidFill>
                  <a:srgbClr val="C00000"/>
                </a:solidFill>
              </a:rPr>
              <a:t>1.  </a:t>
            </a:r>
            <a:r>
              <a:rPr lang="zh-CN" altLang="en-US" sz="2400" dirty="0" smtClean="0">
                <a:solidFill>
                  <a:srgbClr val="C00000"/>
                </a:solidFill>
              </a:rPr>
              <a:t>算术运算</a:t>
            </a:r>
            <a:r>
              <a:rPr lang="en-US" altLang="zh-CN" sz="2400" dirty="0" smtClean="0">
                <a:solidFill>
                  <a:srgbClr val="C00000"/>
                </a:solidFill>
              </a:rPr>
              <a:t>    </a:t>
            </a:r>
            <a:endParaRPr lang="zh-CN" altLang="en-US"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 name="TextBox 2"/>
          <p:cNvSpPr txBox="1"/>
          <p:nvPr/>
        </p:nvSpPr>
        <p:spPr>
          <a:xfrm>
            <a:off x="4680012" y="3599725"/>
            <a:ext cx="4248472" cy="2277547"/>
          </a:xfrm>
          <a:prstGeom prst="rect">
            <a:avLst/>
          </a:prstGeom>
          <a:solidFill>
            <a:schemeClr val="accent1">
              <a:lumMod val="60000"/>
              <a:lumOff val="40000"/>
            </a:schemeClr>
          </a:solidFill>
        </p:spPr>
        <p:txBody>
          <a:bodyPr wrap="square" rtlCol="0">
            <a:spAutoFit/>
          </a:bodyPr>
          <a:lstStyle/>
          <a:p>
            <a:r>
              <a:rPr lang="zh-CN" altLang="en-US" sz="2400" dirty="0" smtClean="0">
                <a:solidFill>
                  <a:srgbClr val="FF0000"/>
                </a:solidFill>
              </a:rPr>
              <a:t> （</a:t>
            </a:r>
            <a:r>
              <a:rPr lang="en-US" altLang="zh-CN" sz="2400" dirty="0" smtClean="0">
                <a:solidFill>
                  <a:srgbClr val="FF0000"/>
                </a:solidFill>
              </a:rPr>
              <a:t>2</a:t>
            </a:r>
            <a:r>
              <a:rPr lang="zh-CN" altLang="en-US" sz="2400" dirty="0" smtClean="0">
                <a:solidFill>
                  <a:srgbClr val="FF0000"/>
                </a:solidFill>
              </a:rPr>
              <a:t>）减法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二进制的减法运算法则为：</a:t>
            </a:r>
            <a:endParaRPr lang="zh-CN" altLang="en-US" sz="2400" dirty="0">
              <a:solidFill>
                <a:schemeClr val="tx1"/>
              </a:solidFill>
            </a:endParaRPr>
          </a:p>
          <a:p>
            <a:pPr lvl="1"/>
            <a:r>
              <a:rPr lang="en-US" altLang="zh-CN" sz="2400" dirty="0">
                <a:solidFill>
                  <a:schemeClr val="tx1"/>
                </a:solidFill>
              </a:rPr>
              <a:t>0–0=1–1=0</a:t>
            </a:r>
            <a:r>
              <a:rPr lang="zh-CN" altLang="en-US" sz="2400" dirty="0">
                <a:solidFill>
                  <a:schemeClr val="tx1"/>
                </a:solidFill>
              </a:rPr>
              <a:t>，</a:t>
            </a:r>
            <a:r>
              <a:rPr lang="en-US" altLang="zh-CN" sz="2400" dirty="0">
                <a:solidFill>
                  <a:schemeClr val="tx1"/>
                </a:solidFill>
              </a:rPr>
              <a:t>	1–0=1  </a:t>
            </a:r>
            <a:endParaRPr lang="zh-CN" altLang="en-US" sz="2400" dirty="0">
              <a:solidFill>
                <a:schemeClr val="tx1"/>
              </a:solidFill>
            </a:endParaRPr>
          </a:p>
          <a:p>
            <a:pPr lvl="1"/>
            <a:r>
              <a:rPr lang="en-US" altLang="zh-CN" sz="2400" dirty="0">
                <a:solidFill>
                  <a:schemeClr val="tx1"/>
                </a:solidFill>
              </a:rPr>
              <a:t>0–1=1</a:t>
            </a:r>
            <a:r>
              <a:rPr lang="zh-CN" altLang="en-US" sz="2400" dirty="0">
                <a:solidFill>
                  <a:schemeClr val="tx1"/>
                </a:solidFill>
              </a:rPr>
              <a:t>（向高位借位）</a:t>
            </a:r>
            <a:endParaRPr lang="zh-CN" altLang="en-US" sz="2400" dirty="0">
              <a:solidFill>
                <a:schemeClr val="tx1"/>
              </a:solidFill>
            </a:endParaRPr>
          </a:p>
          <a:p>
            <a:pPr lvl="1"/>
            <a:r>
              <a:rPr lang="en-US" altLang="zh-CN" sz="2400" dirty="0" smtClean="0">
                <a:solidFill>
                  <a:schemeClr val="tx1"/>
                </a:solidFill>
              </a:rPr>
              <a:t>0–1–1=0</a:t>
            </a:r>
            <a:r>
              <a:rPr lang="zh-CN" altLang="en-US" sz="2400" dirty="0" smtClean="0">
                <a:solidFill>
                  <a:schemeClr val="tx1"/>
                </a:solidFill>
              </a:rPr>
              <a:t>（</a:t>
            </a:r>
            <a:r>
              <a:rPr lang="zh-CN" altLang="en-US" sz="2400" dirty="0">
                <a:solidFill>
                  <a:schemeClr val="tx1"/>
                </a:solidFill>
              </a:rPr>
              <a:t>向高位借位）</a:t>
            </a:r>
            <a:endParaRPr lang="zh-CN" altLang="en-US" sz="2400" dirty="0">
              <a:solidFill>
                <a:schemeClr val="tx1"/>
              </a:solidFill>
            </a:endParaRPr>
          </a:p>
          <a:p>
            <a:endParaRPr lang="zh-CN" altLang="en-US" dirty="0"/>
          </a:p>
        </p:txBody>
      </p:sp>
      <p:sp>
        <p:nvSpPr>
          <p:cNvPr id="4" name="TextBox 3"/>
          <p:cNvSpPr txBox="1"/>
          <p:nvPr/>
        </p:nvSpPr>
        <p:spPr>
          <a:xfrm>
            <a:off x="251520" y="3590430"/>
            <a:ext cx="4284476" cy="2277547"/>
          </a:xfrm>
          <a:prstGeom prst="rect">
            <a:avLst/>
          </a:prstGeom>
          <a:solidFill>
            <a:schemeClr val="accent1">
              <a:lumMod val="40000"/>
              <a:lumOff val="60000"/>
            </a:schemeClr>
          </a:solidFill>
        </p:spPr>
        <p:txBody>
          <a:bodyPr wrap="square" rtlCol="0">
            <a:spAutoFit/>
          </a:bodyPr>
          <a:lstStyle/>
          <a:p>
            <a:r>
              <a:rPr lang="zh-CN" altLang="en-US" sz="2400" dirty="0">
                <a:solidFill>
                  <a:srgbClr val="FF0000"/>
                </a:solidFill>
              </a:rPr>
              <a:t> </a:t>
            </a:r>
            <a:r>
              <a:rPr lang="zh-CN" altLang="en-US" sz="2400" dirty="0" smtClean="0">
                <a:solidFill>
                  <a:srgbClr val="FF0000"/>
                </a:solidFill>
              </a:rPr>
              <a:t>（</a:t>
            </a:r>
            <a:r>
              <a:rPr lang="en-US" altLang="zh-CN" sz="2400" dirty="0" smtClean="0">
                <a:solidFill>
                  <a:srgbClr val="FF0000"/>
                </a:solidFill>
              </a:rPr>
              <a:t>1</a:t>
            </a:r>
            <a:r>
              <a:rPr lang="zh-CN" altLang="en-US" sz="2400" dirty="0" smtClean="0">
                <a:solidFill>
                  <a:srgbClr val="FF0000"/>
                </a:solidFill>
              </a:rPr>
              <a:t>）加法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二进制的加法运算法则是：</a:t>
            </a:r>
            <a:endParaRPr lang="zh-CN" altLang="en-US" sz="2400" dirty="0">
              <a:solidFill>
                <a:schemeClr val="tx1"/>
              </a:solidFill>
            </a:endParaRPr>
          </a:p>
          <a:p>
            <a:pPr lvl="1"/>
            <a:r>
              <a:rPr lang="en-US" altLang="zh-CN" sz="2400" dirty="0">
                <a:solidFill>
                  <a:schemeClr val="tx1"/>
                </a:solidFill>
              </a:rPr>
              <a:t>0+0=0</a:t>
            </a:r>
            <a:r>
              <a:rPr lang="zh-CN" altLang="en-US" sz="2400" dirty="0">
                <a:solidFill>
                  <a:schemeClr val="tx1"/>
                </a:solidFill>
              </a:rPr>
              <a:t>，</a:t>
            </a:r>
            <a:r>
              <a:rPr lang="en-US" altLang="zh-CN" sz="2400" dirty="0">
                <a:solidFill>
                  <a:schemeClr val="tx1"/>
                </a:solidFill>
              </a:rPr>
              <a:t>	0+1=1+0=1</a:t>
            </a:r>
            <a:endParaRPr lang="zh-CN" altLang="en-US" sz="2400" dirty="0">
              <a:solidFill>
                <a:schemeClr val="tx1"/>
              </a:solidFill>
            </a:endParaRPr>
          </a:p>
          <a:p>
            <a:pPr lvl="1"/>
            <a:r>
              <a:rPr lang="en-US" altLang="zh-CN" sz="2400" dirty="0">
                <a:solidFill>
                  <a:schemeClr val="tx1"/>
                </a:solidFill>
              </a:rPr>
              <a:t>1+1=0</a:t>
            </a:r>
            <a:r>
              <a:rPr lang="zh-CN" altLang="en-US" sz="2400" dirty="0">
                <a:solidFill>
                  <a:schemeClr val="tx1"/>
                </a:solidFill>
              </a:rPr>
              <a:t>（向高位有进位）</a:t>
            </a:r>
            <a:endParaRPr lang="zh-CN" altLang="en-US" sz="2400" dirty="0">
              <a:solidFill>
                <a:schemeClr val="tx1"/>
              </a:solidFill>
            </a:endParaRPr>
          </a:p>
          <a:p>
            <a:pPr lvl="1"/>
            <a:r>
              <a:rPr lang="en-US" altLang="zh-CN" sz="2400" dirty="0">
                <a:solidFill>
                  <a:schemeClr val="tx1"/>
                </a:solidFill>
              </a:rPr>
              <a:t>1+1+1=1</a:t>
            </a:r>
            <a:r>
              <a:rPr lang="zh-CN" altLang="en-US" sz="2400" dirty="0">
                <a:solidFill>
                  <a:schemeClr val="tx1"/>
                </a:solidFill>
              </a:rPr>
              <a:t>（向高位有进位</a:t>
            </a:r>
            <a:r>
              <a:rPr lang="zh-CN" altLang="en-US" sz="2400" dirty="0" smtClean="0">
                <a:solidFill>
                  <a:schemeClr val="tx1"/>
                </a:solidFill>
              </a:rPr>
              <a:t>）</a:t>
            </a:r>
            <a:endParaRPr lang="en-US" altLang="zh-CN" sz="2400" dirty="0" smtClean="0">
              <a:solidFill>
                <a:schemeClr val="tx1"/>
              </a:solidFill>
            </a:endParaRPr>
          </a:p>
          <a:p>
            <a:pPr lvl="1"/>
            <a:endParaRPr lang="zh-CN" altLang="en-US" dirty="0"/>
          </a:p>
        </p:txBody>
      </p:sp>
      <p:sp>
        <p:nvSpPr>
          <p:cNvPr id="2" name="日期占位符 1"/>
          <p:cNvSpPr>
            <a:spLocks noGrp="1"/>
          </p:cNvSpPr>
          <p:nvPr>
            <p:ph type="dt" sz="half" idx="10"/>
          </p:nvPr>
        </p:nvSpPr>
        <p:spPr/>
        <p:txBody>
          <a:bodyPr/>
          <a:lstStyle/>
          <a:p>
            <a:pPr>
              <a:defRPr/>
            </a:pPr>
            <a:fld id="{AB0DC8BF-FF3A-4AFA-AA28-DE3EEA5E63FC}"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575556" y="1113050"/>
            <a:ext cx="8029587" cy="2308324"/>
          </a:xfrm>
          <a:prstGeom prst="rect">
            <a:avLst/>
          </a:prstGeom>
          <a:solidFill>
            <a:schemeClr val="accent1">
              <a:lumMod val="60000"/>
              <a:lumOff val="40000"/>
            </a:schemeClr>
          </a:solidFill>
          <a:ln>
            <a:noFill/>
          </a:ln>
        </p:spPr>
        <p:txBody>
          <a:bodyPr wrap="square">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3</a:t>
            </a:r>
            <a:r>
              <a:rPr lang="zh-CN" altLang="en-US" sz="2400" dirty="0" smtClean="0">
                <a:solidFill>
                  <a:srgbClr val="FF0000"/>
                </a:solidFill>
              </a:rPr>
              <a:t>）乘法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二进制数的乘法运算法则是：</a:t>
            </a:r>
            <a:endParaRPr lang="zh-CN" altLang="en-US" sz="2400" dirty="0">
              <a:solidFill>
                <a:schemeClr val="tx1"/>
              </a:solidFill>
            </a:endParaRPr>
          </a:p>
          <a:p>
            <a:pPr lvl="1"/>
            <a:r>
              <a:rPr lang="en-US" altLang="zh-CN" sz="2400" dirty="0" smtClean="0">
                <a:solidFill>
                  <a:schemeClr val="tx1"/>
                </a:solidFill>
              </a:rPr>
              <a:t>0×0=0</a:t>
            </a:r>
            <a:endParaRPr lang="zh-CN" altLang="en-US" sz="2400" dirty="0">
              <a:solidFill>
                <a:schemeClr val="tx1"/>
              </a:solidFill>
            </a:endParaRPr>
          </a:p>
          <a:p>
            <a:pPr lvl="1"/>
            <a:r>
              <a:rPr lang="en-US" altLang="zh-CN" sz="2400" dirty="0" smtClean="0">
                <a:solidFill>
                  <a:schemeClr val="tx1"/>
                </a:solidFill>
              </a:rPr>
              <a:t>0×1=1</a:t>
            </a:r>
            <a:r>
              <a:rPr lang="en-US" altLang="zh-CN" sz="2400" dirty="0">
                <a:solidFill>
                  <a:schemeClr val="tx1"/>
                </a:solidFill>
              </a:rPr>
              <a:t>×</a:t>
            </a:r>
            <a:r>
              <a:rPr lang="en-US" altLang="zh-CN" sz="2400" dirty="0" smtClean="0">
                <a:solidFill>
                  <a:schemeClr val="tx1"/>
                </a:solidFill>
              </a:rPr>
              <a:t>0=0</a:t>
            </a:r>
            <a:endParaRPr lang="zh-CN" altLang="en-US" sz="2400" dirty="0" smtClean="0">
              <a:solidFill>
                <a:schemeClr val="tx1"/>
              </a:solidFill>
            </a:endParaRPr>
          </a:p>
          <a:p>
            <a:pPr lvl="1"/>
            <a:r>
              <a:rPr lang="en-US" altLang="zh-CN" sz="2400" dirty="0" smtClean="0">
                <a:solidFill>
                  <a:schemeClr val="tx1"/>
                </a:solidFill>
              </a:rPr>
              <a:t>1×1=1</a:t>
            </a:r>
            <a:endParaRPr lang="en-US" altLang="zh-CN" sz="2400" dirty="0" smtClean="0">
              <a:solidFill>
                <a:schemeClr val="tx1"/>
              </a:solidFill>
            </a:endParaRPr>
          </a:p>
          <a:p>
            <a:pPr lvl="1"/>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3729153"/>
            <a:ext cx="8029587" cy="2277547"/>
          </a:xfrm>
          <a:prstGeom prst="rect">
            <a:avLst/>
          </a:prstGeom>
          <a:solidFill>
            <a:schemeClr val="accent1">
              <a:lumMod val="60000"/>
              <a:lumOff val="40000"/>
            </a:schemeClr>
          </a:solidFill>
        </p:spPr>
        <p:txBody>
          <a:bodyPr wrap="square" rtlCol="0">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4</a:t>
            </a:r>
            <a:r>
              <a:rPr lang="zh-CN" altLang="en-US" sz="2400" dirty="0" smtClean="0">
                <a:solidFill>
                  <a:srgbClr val="FF0000"/>
                </a:solidFill>
              </a:rPr>
              <a:t>）除法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二进制的除法运算法则是</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0=0  </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 ÷ 1=0</a:t>
            </a:r>
            <a:r>
              <a:rPr lang="zh-CN" altLang="en-US" sz="2400" dirty="0">
                <a:solidFill>
                  <a:schemeClr val="tx1"/>
                </a:solidFill>
              </a:rPr>
              <a:t>（</a:t>
            </a:r>
            <a:r>
              <a:rPr lang="en-US" altLang="zh-CN" sz="2400" dirty="0">
                <a:solidFill>
                  <a:schemeClr val="tx1"/>
                </a:solidFill>
              </a:rPr>
              <a:t>1 ÷ </a:t>
            </a:r>
            <a:r>
              <a:rPr lang="zh-CN" altLang="en-US" sz="2400" dirty="0">
                <a:solidFill>
                  <a:schemeClr val="tx1"/>
                </a:solidFill>
              </a:rPr>
              <a:t> </a:t>
            </a:r>
            <a:r>
              <a:rPr lang="en-US" altLang="zh-CN" sz="2400" dirty="0">
                <a:solidFill>
                  <a:schemeClr val="tx1"/>
                </a:solidFill>
              </a:rPr>
              <a:t>0</a:t>
            </a:r>
            <a:r>
              <a:rPr lang="zh-CN" altLang="en-US" sz="2400" dirty="0">
                <a:solidFill>
                  <a:schemeClr val="tx1"/>
                </a:solidFill>
              </a:rPr>
              <a:t>无意义）</a:t>
            </a:r>
            <a:endParaRPr lang="zh-CN" altLang="en-US" sz="2400" dirty="0">
              <a:solidFill>
                <a:schemeClr val="tx1"/>
              </a:solidFill>
            </a:endParaRPr>
          </a:p>
          <a:p>
            <a:pPr lvl="1"/>
            <a:r>
              <a:rPr lang="en-US" altLang="zh-CN" sz="2400" dirty="0">
                <a:solidFill>
                  <a:schemeClr val="tx1"/>
                </a:solidFill>
              </a:rPr>
              <a:t>1</a:t>
            </a:r>
            <a:r>
              <a:rPr lang="zh-CN" altLang="en-US" sz="2400" dirty="0">
                <a:solidFill>
                  <a:schemeClr val="tx1"/>
                </a:solidFill>
              </a:rPr>
              <a:t> </a:t>
            </a:r>
            <a:r>
              <a:rPr lang="en-US" altLang="zh-CN" sz="2400" dirty="0">
                <a:solidFill>
                  <a:schemeClr val="tx1"/>
                </a:solidFill>
              </a:rPr>
              <a:t> ÷ 1=1</a:t>
            </a:r>
            <a:endParaRPr lang="zh-CN" altLang="en-US" sz="2400" dirty="0">
              <a:solidFill>
                <a:schemeClr val="tx1"/>
              </a:solidFill>
            </a:endParaRPr>
          </a:p>
          <a:p>
            <a:endParaRPr lang="zh-CN" altLang="en-US" dirty="0"/>
          </a:p>
        </p:txBody>
      </p:sp>
      <p:sp>
        <p:nvSpPr>
          <p:cNvPr id="4" name="日期占位符 3"/>
          <p:cNvSpPr>
            <a:spLocks noGrp="1"/>
          </p:cNvSpPr>
          <p:nvPr>
            <p:ph type="dt" sz="half" idx="10"/>
          </p:nvPr>
        </p:nvSpPr>
        <p:spPr/>
        <p:txBody>
          <a:bodyPr/>
          <a:lstStyle/>
          <a:p>
            <a:pPr>
              <a:defRPr/>
            </a:pPr>
            <a:fld id="{422F664C-4495-4144-9397-8E5201456260}"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p>
            <a:pPr>
              <a:defRPr/>
            </a:pPr>
            <a:fld id="{4BAE6076-3C2D-4FD9-BDC7-4294318EB000}" type="slidenum">
              <a:rPr lang="zh-CN" altLang="en-US"/>
            </a:fld>
            <a:endParaRPr lang="en-US" sz="2200" b="1">
              <a:solidFill>
                <a:schemeClr val="bg1"/>
              </a:solidFill>
              <a:ea typeface="+mj-ea"/>
            </a:endParaRPr>
          </a:p>
        </p:txBody>
      </p:sp>
      <p:sp>
        <p:nvSpPr>
          <p:cNvPr id="6" name="文本框 5"/>
          <p:cNvSpPr txBox="1"/>
          <p:nvPr/>
        </p:nvSpPr>
        <p:spPr>
          <a:xfrm>
            <a:off x="1036955" y="987425"/>
            <a:ext cx="7070090" cy="3415030"/>
          </a:xfrm>
          <a:prstGeom prst="rect">
            <a:avLst/>
          </a:prstGeom>
          <a:noFill/>
        </p:spPr>
        <p:txBody>
          <a:bodyPr wrap="square" rtlCol="0">
            <a:spAutoFit/>
          </a:bodyPr>
          <a:p>
            <a:r>
              <a:rPr lang="en-US" altLang="zh-CN">
                <a:solidFill>
                  <a:schemeClr val="tx1"/>
                </a:solidFill>
              </a:rPr>
              <a:t>(100110)</a:t>
            </a:r>
            <a:r>
              <a:rPr lang="en-US" altLang="zh-CN" sz="1200">
                <a:solidFill>
                  <a:schemeClr val="tx1"/>
                </a:solidFill>
              </a:rPr>
              <a:t>2</a:t>
            </a:r>
            <a:r>
              <a:rPr lang="en-US" altLang="zh-CN" sz="1200" dirty="0">
                <a:solidFill>
                  <a:schemeClr val="tx1"/>
                </a:solidFill>
                <a:sym typeface="+mn-ea"/>
              </a:rPr>
              <a:t>÷</a:t>
            </a:r>
            <a:r>
              <a:rPr lang="en-US" altLang="zh-CN" sz="2000">
                <a:solidFill>
                  <a:schemeClr val="tx1"/>
                </a:solidFill>
                <a:sym typeface="+mn-ea"/>
              </a:rPr>
              <a:t>(110)</a:t>
            </a:r>
            <a:r>
              <a:rPr lang="en-US" altLang="zh-CN" sz="1000">
                <a:solidFill>
                  <a:schemeClr val="tx1"/>
                </a:solidFill>
                <a:sym typeface="+mn-ea"/>
              </a:rPr>
              <a:t>2 </a:t>
            </a:r>
            <a:r>
              <a:rPr lang="en-US" altLang="zh-CN" sz="2000">
                <a:solidFill>
                  <a:schemeClr val="tx1"/>
                </a:solidFill>
                <a:sym typeface="+mn-ea"/>
              </a:rPr>
              <a:t> =(110)</a:t>
            </a:r>
            <a:r>
              <a:rPr lang="en-US" altLang="zh-CN" sz="1200">
                <a:solidFill>
                  <a:schemeClr val="tx1"/>
                </a:solidFill>
                <a:sym typeface="+mn-ea"/>
              </a:rPr>
              <a:t>2...................</a:t>
            </a:r>
            <a:r>
              <a:rPr lang="en-US" altLang="zh-CN" sz="2400">
                <a:solidFill>
                  <a:schemeClr val="tx1"/>
                </a:solidFill>
                <a:sym typeface="+mn-ea"/>
              </a:rPr>
              <a:t>(10)</a:t>
            </a:r>
            <a:r>
              <a:rPr lang="en-US" altLang="zh-CN" sz="1200">
                <a:solidFill>
                  <a:schemeClr val="tx1"/>
                </a:solidFill>
                <a:sym typeface="+mn-ea"/>
              </a:rPr>
              <a:t>2 </a:t>
            </a:r>
            <a:endParaRPr lang="en-US" altLang="zh-CN" sz="1200">
              <a:solidFill>
                <a:schemeClr val="tx1"/>
              </a:solidFill>
              <a:sym typeface="+mn-ea"/>
            </a:endParaRPr>
          </a:p>
          <a:p>
            <a:endParaRPr lang="en-US" altLang="zh-CN" sz="1200">
              <a:solidFill>
                <a:schemeClr val="tx1"/>
              </a:solidFill>
              <a:sym typeface="+mn-ea"/>
            </a:endParaRPr>
          </a:p>
          <a:p>
            <a:r>
              <a:rPr lang="zh-CN" altLang="en-US" sz="2400">
                <a:solidFill>
                  <a:schemeClr val="tx1"/>
                </a:solidFill>
                <a:sym typeface="+mn-ea"/>
              </a:rPr>
              <a:t>被除数大于除数     商</a:t>
            </a:r>
            <a:r>
              <a:rPr lang="en-US" altLang="zh-CN" sz="2400">
                <a:solidFill>
                  <a:schemeClr val="tx1"/>
                </a:solidFill>
                <a:sym typeface="+mn-ea"/>
              </a:rPr>
              <a:t>1</a:t>
            </a:r>
            <a:endParaRPr lang="en-US" altLang="zh-CN" sz="2400">
              <a:solidFill>
                <a:schemeClr val="tx1"/>
              </a:solidFill>
              <a:sym typeface="+mn-ea"/>
            </a:endParaRPr>
          </a:p>
          <a:p>
            <a:r>
              <a:rPr lang="zh-CN" altLang="en-US" sz="2400">
                <a:solidFill>
                  <a:schemeClr val="tx1"/>
                </a:solidFill>
                <a:sym typeface="+mn-ea"/>
              </a:rPr>
              <a:t>被除数小于除数     商</a:t>
            </a:r>
            <a:r>
              <a:rPr lang="en-US" altLang="zh-CN" sz="2400">
                <a:solidFill>
                  <a:schemeClr val="tx1"/>
                </a:solidFill>
                <a:sym typeface="+mn-ea"/>
              </a:rPr>
              <a:t>0</a:t>
            </a:r>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a:p>
            <a:endParaRPr lang="en-US" altLang="zh-CN" sz="1200">
              <a:solidFill>
                <a:schemeClr val="tx1"/>
              </a:solidFill>
              <a:sym typeface="+mn-ea"/>
            </a:endParaRPr>
          </a:p>
        </p:txBody>
      </p:sp>
      <p:sp>
        <p:nvSpPr>
          <p:cNvPr id="9" name="文本框 8"/>
          <p:cNvSpPr txBox="1"/>
          <p:nvPr/>
        </p:nvSpPr>
        <p:spPr>
          <a:xfrm>
            <a:off x="846455" y="3260725"/>
            <a:ext cx="772795" cy="460375"/>
          </a:xfrm>
          <a:prstGeom prst="rect">
            <a:avLst/>
          </a:prstGeom>
          <a:noFill/>
        </p:spPr>
        <p:txBody>
          <a:bodyPr wrap="square" rtlCol="0">
            <a:spAutoFit/>
          </a:bodyPr>
          <a:p>
            <a:r>
              <a:rPr lang="en-US" altLang="zh-CN" sz="2400">
                <a:solidFill>
                  <a:schemeClr val="tx1"/>
                </a:solidFill>
              </a:rPr>
              <a:t>110</a:t>
            </a:r>
            <a:endParaRPr lang="en-US" altLang="zh-CN" sz="2400">
              <a:solidFill>
                <a:schemeClr val="tx1"/>
              </a:solidFill>
            </a:endParaRPr>
          </a:p>
        </p:txBody>
      </p:sp>
      <p:sp>
        <p:nvSpPr>
          <p:cNvPr id="10" name="文本框 9"/>
          <p:cNvSpPr txBox="1"/>
          <p:nvPr/>
        </p:nvSpPr>
        <p:spPr>
          <a:xfrm>
            <a:off x="1808480" y="2852420"/>
            <a:ext cx="1107440" cy="2122805"/>
          </a:xfrm>
          <a:prstGeom prst="rect">
            <a:avLst/>
          </a:prstGeom>
          <a:noFill/>
        </p:spPr>
        <p:txBody>
          <a:bodyPr wrap="square" rtlCol="0">
            <a:spAutoFit/>
          </a:bodyPr>
          <a:p>
            <a:r>
              <a:rPr lang="en-US" altLang="zh-CN" b="0">
                <a:solidFill>
                  <a:schemeClr val="tx1"/>
                </a:solidFill>
              </a:rPr>
              <a:t>      110</a:t>
            </a:r>
            <a:endParaRPr lang="en-US" altLang="zh-CN" b="0">
              <a:solidFill>
                <a:schemeClr val="tx1"/>
              </a:solidFill>
            </a:endParaRPr>
          </a:p>
          <a:p>
            <a:r>
              <a:rPr lang="en-US" altLang="zh-CN" b="0">
                <a:solidFill>
                  <a:schemeClr val="tx1"/>
                </a:solidFill>
              </a:rPr>
              <a:t>100110</a:t>
            </a:r>
            <a:endParaRPr lang="en-US" altLang="zh-CN" b="0">
              <a:solidFill>
                <a:schemeClr val="tx1"/>
              </a:solidFill>
            </a:endParaRPr>
          </a:p>
          <a:p>
            <a:r>
              <a:rPr lang="en-US" altLang="zh-CN" b="0">
                <a:solidFill>
                  <a:schemeClr val="tx1"/>
                </a:solidFill>
              </a:rPr>
              <a:t>  110</a:t>
            </a:r>
            <a:endParaRPr lang="en-US" altLang="zh-CN" b="0">
              <a:solidFill>
                <a:schemeClr val="tx1"/>
              </a:solidFill>
            </a:endParaRPr>
          </a:p>
          <a:p>
            <a:r>
              <a:rPr lang="en-US" altLang="zh-CN" b="0">
                <a:solidFill>
                  <a:schemeClr val="tx1"/>
                </a:solidFill>
              </a:rPr>
              <a:t>    111</a:t>
            </a:r>
            <a:endParaRPr lang="en-US" altLang="zh-CN" b="0">
              <a:solidFill>
                <a:schemeClr val="tx1"/>
              </a:solidFill>
            </a:endParaRPr>
          </a:p>
          <a:p>
            <a:r>
              <a:rPr lang="en-US" altLang="zh-CN" b="0">
                <a:solidFill>
                  <a:schemeClr val="tx1"/>
                </a:solidFill>
              </a:rPr>
              <a:t>    110</a:t>
            </a:r>
            <a:endParaRPr lang="en-US" altLang="zh-CN" b="0">
              <a:solidFill>
                <a:schemeClr val="tx1"/>
              </a:solidFill>
            </a:endParaRPr>
          </a:p>
          <a:p>
            <a:r>
              <a:rPr lang="en-US" altLang="zh-CN" b="0">
                <a:solidFill>
                  <a:schemeClr val="tx1"/>
                </a:solidFill>
              </a:rPr>
              <a:t>        10</a:t>
            </a:r>
            <a:endParaRPr lang="en-US" altLang="zh-CN" b="0">
              <a:solidFill>
                <a:schemeClr val="tx1"/>
              </a:solidFill>
            </a:endParaRPr>
          </a:p>
        </p:txBody>
      </p:sp>
      <p:cxnSp>
        <p:nvCxnSpPr>
          <p:cNvPr id="11" name="直接连接符 10"/>
          <p:cNvCxnSpPr/>
          <p:nvPr/>
        </p:nvCxnSpPr>
        <p:spPr>
          <a:xfrm flipH="1">
            <a:off x="1511300" y="3236595"/>
            <a:ext cx="246380" cy="5162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3" name="直接连接符 12"/>
          <p:cNvCxnSpPr/>
          <p:nvPr/>
        </p:nvCxnSpPr>
        <p:spPr>
          <a:xfrm>
            <a:off x="1757680" y="3260725"/>
            <a:ext cx="1358265" cy="82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4" name="直接连接符 13"/>
          <p:cNvCxnSpPr/>
          <p:nvPr/>
        </p:nvCxnSpPr>
        <p:spPr>
          <a:xfrm>
            <a:off x="1808480" y="3909695"/>
            <a:ext cx="1358265" cy="82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6" name="直接连接符 15"/>
          <p:cNvCxnSpPr/>
          <p:nvPr/>
        </p:nvCxnSpPr>
        <p:spPr>
          <a:xfrm>
            <a:off x="1808480" y="4570730"/>
            <a:ext cx="1358265" cy="8255"/>
          </a:xfrm>
          <a:prstGeom prst="line">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09327" y="1002208"/>
            <a:ext cx="87856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C00000"/>
                </a:solidFill>
              </a:rPr>
              <a:t> </a:t>
            </a:r>
            <a:r>
              <a:rPr lang="en-US" altLang="zh-CN" sz="2800" dirty="0" smtClean="0">
                <a:solidFill>
                  <a:srgbClr val="C00000"/>
                </a:solidFill>
              </a:rPr>
              <a:t>2.  </a:t>
            </a:r>
            <a:r>
              <a:rPr lang="zh-CN" altLang="en-US" sz="2800" dirty="0" smtClean="0">
                <a:solidFill>
                  <a:srgbClr val="C00000"/>
                </a:solidFill>
              </a:rPr>
              <a:t>逻辑运算</a:t>
            </a:r>
            <a:endParaRPr lang="zh-CN" altLang="en-US" sz="28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1601845"/>
            <a:ext cx="3726414" cy="2246769"/>
          </a:xfrm>
          <a:prstGeom prst="rect">
            <a:avLst/>
          </a:prstGeom>
          <a:solidFill>
            <a:schemeClr val="accent1">
              <a:lumMod val="60000"/>
              <a:lumOff val="40000"/>
            </a:schemeClr>
          </a:solidFill>
        </p:spPr>
        <p:txBody>
          <a:bodyPr wrap="square" rtlCol="0">
            <a:spAutoFit/>
          </a:bodyPr>
          <a:lstStyle/>
          <a:p>
            <a:r>
              <a:rPr lang="zh-CN" altLang="en-US" sz="2000" dirty="0">
                <a:solidFill>
                  <a:srgbClr val="FF0000"/>
                </a:solidFill>
              </a:rPr>
              <a:t> </a:t>
            </a:r>
            <a:r>
              <a:rPr lang="zh-CN" altLang="en-US" sz="2000" dirty="0" smtClean="0">
                <a:solidFill>
                  <a:srgbClr val="FF0000"/>
                </a:solidFill>
              </a:rPr>
              <a:t>（</a:t>
            </a:r>
            <a:r>
              <a:rPr lang="en-US" altLang="zh-CN" sz="2000" dirty="0" smtClean="0">
                <a:solidFill>
                  <a:srgbClr val="FF0000"/>
                </a:solidFill>
              </a:rPr>
              <a:t>1</a:t>
            </a:r>
            <a:r>
              <a:rPr lang="zh-CN" altLang="en-US" sz="2000" dirty="0" smtClean="0">
                <a:solidFill>
                  <a:srgbClr val="FF0000"/>
                </a:solidFill>
              </a:rPr>
              <a:t>）逻辑或运算（并联）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0+1=1  </a:t>
            </a:r>
            <a:r>
              <a:rPr lang="zh-CN" altLang="en-US" sz="2000" dirty="0">
                <a:solidFill>
                  <a:schemeClr val="tx1"/>
                </a:solidFill>
              </a:rPr>
              <a:t>或 </a:t>
            </a:r>
            <a:r>
              <a:rPr lang="en-US" altLang="zh-CN" sz="2000" dirty="0">
                <a:solidFill>
                  <a:schemeClr val="tx1"/>
                </a:solidFill>
              </a:rPr>
              <a:t>0∨1=1</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1+0=1  </a:t>
            </a:r>
            <a:r>
              <a:rPr lang="zh-CN" altLang="en-US" sz="2000" dirty="0">
                <a:solidFill>
                  <a:schemeClr val="tx1"/>
                </a:solidFill>
              </a:rPr>
              <a:t>或 </a:t>
            </a:r>
            <a:r>
              <a:rPr lang="en-US" altLang="zh-CN" sz="2000" dirty="0">
                <a:solidFill>
                  <a:schemeClr val="tx1"/>
                </a:solidFill>
              </a:rPr>
              <a:t>1∨0=1</a:t>
            </a:r>
            <a:endParaRPr lang="zh-CN" altLang="en-US" sz="2000" dirty="0">
              <a:solidFill>
                <a:schemeClr val="tx1"/>
              </a:solidFill>
            </a:endParaRPr>
          </a:p>
          <a:p>
            <a:pPr lvl="1"/>
            <a:r>
              <a:rPr lang="zh-CN" altLang="en-US" sz="2000" dirty="0">
                <a:solidFill>
                  <a:schemeClr val="tx1"/>
                </a:solidFill>
              </a:rPr>
              <a:t>④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4" name="TextBox 3"/>
          <p:cNvSpPr txBox="1"/>
          <p:nvPr/>
        </p:nvSpPr>
        <p:spPr>
          <a:xfrm>
            <a:off x="4139952" y="2385976"/>
            <a:ext cx="3708412" cy="2246769"/>
          </a:xfrm>
          <a:prstGeom prst="rect">
            <a:avLst/>
          </a:prstGeom>
          <a:solidFill>
            <a:schemeClr val="accent2">
              <a:lumMod val="20000"/>
              <a:lumOff val="8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2</a:t>
            </a:r>
            <a:r>
              <a:rPr lang="zh-CN" altLang="en-US" sz="2000" dirty="0" smtClean="0">
                <a:solidFill>
                  <a:srgbClr val="FF0000"/>
                </a:solidFill>
              </a:rPr>
              <a:t>）逻辑与运算（串联）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0×1=0  </a:t>
            </a:r>
            <a:r>
              <a:rPr lang="zh-CN" altLang="en-US" sz="2000" dirty="0">
                <a:solidFill>
                  <a:schemeClr val="tx1"/>
                </a:solidFill>
              </a:rPr>
              <a:t>或 </a:t>
            </a:r>
            <a:r>
              <a:rPr lang="en-US" altLang="zh-CN" sz="2000" dirty="0">
                <a:solidFill>
                  <a:schemeClr val="tx1"/>
                </a:solidFill>
              </a:rPr>
              <a:t>0∧1=0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1×0=0  </a:t>
            </a:r>
            <a:r>
              <a:rPr lang="zh-CN" altLang="en-US" sz="2000" dirty="0">
                <a:solidFill>
                  <a:schemeClr val="tx1"/>
                </a:solidFill>
              </a:rPr>
              <a:t>或 </a:t>
            </a:r>
            <a:r>
              <a:rPr lang="en-US" altLang="zh-CN" sz="2000" dirty="0">
                <a:solidFill>
                  <a:schemeClr val="tx1"/>
                </a:solidFill>
              </a:rPr>
              <a:t>1∧0=0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5" name="TextBox 4"/>
          <p:cNvSpPr txBox="1"/>
          <p:nvPr/>
        </p:nvSpPr>
        <p:spPr>
          <a:xfrm>
            <a:off x="953598" y="4437112"/>
            <a:ext cx="3348372" cy="1969770"/>
          </a:xfrm>
          <a:prstGeom prst="rect">
            <a:avLst/>
          </a:prstGeom>
          <a:solidFill>
            <a:schemeClr val="accent5">
              <a:lumMod val="60000"/>
              <a:lumOff val="4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3</a:t>
            </a:r>
            <a:r>
              <a:rPr lang="zh-CN" altLang="en-US" sz="2000" dirty="0" smtClean="0">
                <a:solidFill>
                  <a:srgbClr val="FF0000"/>
                </a:solidFill>
              </a:rPr>
              <a:t>）逻辑</a:t>
            </a:r>
            <a:r>
              <a:rPr lang="zh-CN" altLang="en-US" sz="2000" dirty="0">
                <a:solidFill>
                  <a:srgbClr val="FF0000"/>
                </a:solidFill>
              </a:rPr>
              <a:t>非运算</a:t>
            </a:r>
            <a:endParaRPr lang="zh-CN" altLang="en-US" sz="2000" dirty="0">
              <a:solidFill>
                <a:srgbClr val="FF0000"/>
              </a:solidFill>
            </a:endParaRPr>
          </a:p>
          <a:p>
            <a:r>
              <a:rPr lang="zh-CN" altLang="en-US" sz="2000" dirty="0">
                <a:solidFill>
                  <a:schemeClr val="tx1"/>
                </a:solidFill>
              </a:rPr>
              <a:t>运算符： “－”。运算规则如下：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a:t>
            </a:r>
            <a:r>
              <a:rPr lang="zh-CN" altLang="en-US" sz="2000" dirty="0">
                <a:solidFill>
                  <a:schemeClr val="tx1"/>
                </a:solidFill>
              </a:rPr>
              <a:t>的非为</a:t>
            </a:r>
            <a:r>
              <a:rPr lang="en-US" altLang="zh-CN" sz="2000" dirty="0">
                <a:solidFill>
                  <a:schemeClr val="tx1"/>
                </a:solidFill>
              </a:rPr>
              <a:t>1</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1</a:t>
            </a:r>
            <a:r>
              <a:rPr lang="zh-CN" altLang="en-US" sz="2000" dirty="0">
                <a:solidFill>
                  <a:schemeClr val="tx1"/>
                </a:solidFill>
              </a:rPr>
              <a:t>的非为</a:t>
            </a:r>
            <a:r>
              <a:rPr lang="en-US" altLang="zh-CN" sz="2000" dirty="0">
                <a:solidFill>
                  <a:schemeClr val="tx1"/>
                </a:solidFill>
              </a:rPr>
              <a:t>0</a:t>
            </a:r>
            <a:endParaRPr lang="zh-CN" altLang="en-US" sz="2400" dirty="0">
              <a:solidFill>
                <a:schemeClr val="tx1"/>
              </a:solidFill>
            </a:endParaRPr>
          </a:p>
          <a:p>
            <a:endParaRPr lang="zh-CN" altLang="en-US" dirty="0"/>
          </a:p>
        </p:txBody>
      </p:sp>
      <p:sp>
        <p:nvSpPr>
          <p:cNvPr id="6" name="日期占位符 5"/>
          <p:cNvSpPr>
            <a:spLocks noGrp="1"/>
          </p:cNvSpPr>
          <p:nvPr>
            <p:ph type="dt" sz="half" idx="10"/>
          </p:nvPr>
        </p:nvSpPr>
        <p:spPr/>
        <p:txBody>
          <a:bodyPr/>
          <a:lstStyle/>
          <a:p>
            <a:pPr>
              <a:defRPr/>
            </a:pPr>
            <a:fld id="{5952F1A7-81CE-4B4A-9131-BEB281B7CC74}" type="datetime1">
              <a:rPr lang="zh-CN" altLang="en-US" smtClean="0"/>
            </a:fld>
            <a:endParaRPr lang="zh-CN" altLang="zh-CN"/>
          </a:p>
        </p:txBody>
      </p:sp>
      <p:sp>
        <p:nvSpPr>
          <p:cNvPr id="7" name="灯片编号占位符 6"/>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grpSp>
        <p:nvGrpSpPr>
          <p:cNvPr id="10" name="Group 9"/>
          <p:cNvGrpSpPr/>
          <p:nvPr/>
        </p:nvGrpSpPr>
        <p:grpSpPr bwMode="auto">
          <a:xfrm>
            <a:off x="5580112" y="4669727"/>
            <a:ext cx="1638511" cy="2071641"/>
            <a:chOff x="0" y="0"/>
            <a:chExt cx="1079" cy="1776"/>
          </a:xfrm>
        </p:grpSpPr>
        <p:sp>
          <p:nvSpPr>
            <p:cNvPr id="11" name="Oval 10"/>
            <p:cNvSpPr>
              <a:spLocks noChangeArrowheads="1"/>
            </p:cNvSpPr>
            <p:nvPr/>
          </p:nvSpPr>
          <p:spPr bwMode="auto">
            <a:xfrm>
              <a:off x="81" y="0"/>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a:lstStyle>
            <a:p>
              <a:pPr algn="ctr"/>
              <a:r>
                <a:rPr lang="zh-CN" altLang="en-US" sz="1400">
                  <a:solidFill>
                    <a:srgbClr val="006600"/>
                  </a:solidFill>
                </a:rPr>
                <a:t>想一想</a:t>
              </a:r>
              <a:endParaRPr lang="zh-CN" altLang="en-US" sz="1400">
                <a:solidFill>
                  <a:srgbClr val="006600"/>
                </a:solidFill>
              </a:endParaRPr>
            </a:p>
          </p:txBody>
        </p:sp>
        <p:pic>
          <p:nvPicPr>
            <p:cNvPr id="12" name="图片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273"/>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4" name="图片 13"/>
          <p:cNvPicPr>
            <a:picLocks noChangeAspect="1"/>
          </p:cNvPicPr>
          <p:nvPr/>
        </p:nvPicPr>
        <p:blipFill>
          <a:blip r:embed="rId2"/>
          <a:stretch>
            <a:fillRect/>
          </a:stretch>
        </p:blipFill>
        <p:spPr>
          <a:xfrm>
            <a:off x="3629025" y="563880"/>
            <a:ext cx="1885950" cy="1400175"/>
          </a:xfrm>
          <a:prstGeom prst="rect">
            <a:avLst/>
          </a:prstGeom>
        </p:spPr>
      </p:pic>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2833" y="1002208"/>
            <a:ext cx="853364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.4.5</a:t>
            </a:r>
            <a:r>
              <a:rPr lang="zh-CN" altLang="en-US" sz="2800" dirty="0" smtClean="0">
                <a:solidFill>
                  <a:srgbClr val="FF0000"/>
                </a:solidFill>
              </a:rPr>
              <a:t>  </a:t>
            </a:r>
            <a:r>
              <a:rPr lang="zh-CN" altLang="en-US" sz="2800" dirty="0">
                <a:solidFill>
                  <a:srgbClr val="FF0000"/>
                </a:solidFill>
              </a:rPr>
              <a:t>数制及转换</a:t>
            </a:r>
            <a:endParaRPr lang="zh-CN" altLang="en-US" sz="2800" dirty="0">
              <a:solidFill>
                <a:srgbClr val="FF0000"/>
              </a:solidFill>
            </a:endParaRPr>
          </a:p>
          <a:p>
            <a:r>
              <a:rPr lang="zh-CN" altLang="en-US" sz="2800" dirty="0">
                <a:solidFill>
                  <a:srgbClr val="C00000"/>
                </a:solidFill>
              </a:rPr>
              <a:t>（一）数制的基本概念</a:t>
            </a:r>
            <a:endParaRPr lang="zh-CN" altLang="en-US" sz="2800" dirty="0">
              <a:solidFill>
                <a:srgbClr val="C00000"/>
              </a:solidFill>
            </a:endParaRPr>
          </a:p>
          <a:p>
            <a:r>
              <a:rPr lang="zh-CN" altLang="en-US" sz="2800" dirty="0" smtClean="0">
                <a:solidFill>
                  <a:schemeClr val="tx1"/>
                </a:solidFill>
              </a:rPr>
              <a:t>        </a:t>
            </a:r>
            <a:r>
              <a:rPr lang="zh-CN" altLang="en-US" sz="2800" dirty="0" smtClean="0">
                <a:solidFill>
                  <a:srgbClr val="FF0000"/>
                </a:solidFill>
              </a:rPr>
              <a:t>表示</a:t>
            </a:r>
            <a:r>
              <a:rPr lang="zh-CN" altLang="en-US" sz="2800" dirty="0">
                <a:solidFill>
                  <a:srgbClr val="FF0000"/>
                </a:solidFill>
              </a:rPr>
              <a:t>一个数的计数方法称为进位计数制</a:t>
            </a:r>
            <a:r>
              <a:rPr lang="zh-CN" altLang="en-US" sz="2800" dirty="0">
                <a:solidFill>
                  <a:schemeClr val="tx1"/>
                </a:solidFill>
              </a:rPr>
              <a:t>，又称数制。在进位计数制中，最常见的是十进制，此外还有十二进制、十六进制等。在计算机科学中使用的是二进制，但有时为了方便也使用八进制、十六进制。构成数制有两个要素：</a:t>
            </a:r>
            <a:r>
              <a:rPr lang="zh-CN" altLang="en-US" sz="2800" dirty="0">
                <a:solidFill>
                  <a:srgbClr val="C00000"/>
                </a:solidFill>
              </a:rPr>
              <a:t>基数和位权</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基数</a:t>
            </a:r>
            <a:r>
              <a:rPr lang="zh-CN" altLang="en-US" sz="2800" dirty="0">
                <a:solidFill>
                  <a:schemeClr val="tx1"/>
                </a:solidFill>
              </a:rPr>
              <a:t>：在一个数中的每一个数位上可能出现的不同数字的个数。例如：二进制数基数是</a:t>
            </a:r>
            <a:r>
              <a:rPr lang="en-US" altLang="zh-CN" sz="2800" dirty="0">
                <a:solidFill>
                  <a:schemeClr val="tx1"/>
                </a:solidFill>
              </a:rPr>
              <a:t>2</a:t>
            </a:r>
            <a:r>
              <a:rPr lang="zh-CN" altLang="en-US" sz="2800" dirty="0">
                <a:solidFill>
                  <a:schemeClr val="tx1"/>
                </a:solidFill>
              </a:rPr>
              <a:t>，十进制数基数为</a:t>
            </a:r>
            <a:r>
              <a:rPr lang="en-US" altLang="zh-CN" sz="2800" dirty="0">
                <a:solidFill>
                  <a:schemeClr val="tx1"/>
                </a:solidFill>
              </a:rPr>
              <a:t>10</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位</a:t>
            </a:r>
            <a:r>
              <a:rPr lang="zh-CN" altLang="en-US" sz="2800" dirty="0">
                <a:solidFill>
                  <a:srgbClr val="FF0000"/>
                </a:solidFill>
              </a:rPr>
              <a:t>权</a:t>
            </a:r>
            <a:r>
              <a:rPr lang="zh-CN" altLang="en-US" sz="2800" dirty="0">
                <a:solidFill>
                  <a:schemeClr val="tx1"/>
                </a:solidFill>
              </a:rPr>
              <a:t>：某个位置上的数代表的数量大小。表示此数在整个数中所占的份量</a:t>
            </a:r>
            <a:r>
              <a:rPr lang="en-US" altLang="zh-CN" sz="2800" dirty="0">
                <a:solidFill>
                  <a:schemeClr val="tx1"/>
                </a:solidFill>
              </a:rPr>
              <a:t>(</a:t>
            </a:r>
            <a:r>
              <a:rPr lang="zh-CN" altLang="en-US" sz="2800" dirty="0">
                <a:solidFill>
                  <a:schemeClr val="tx1"/>
                </a:solidFill>
              </a:rPr>
              <a:t>权重</a:t>
            </a:r>
            <a:r>
              <a:rPr lang="en-US" altLang="zh-CN" sz="2800" dirty="0">
                <a:solidFill>
                  <a:schemeClr val="tx1"/>
                </a:solidFill>
              </a:rPr>
              <a:t>)</a:t>
            </a:r>
            <a:r>
              <a:rPr lang="zh-CN" altLang="en-US"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F4C52DC6-91D7-4D1B-93B9-C30C23D52DB6}"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944724"/>
            <a:ext cx="856895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C00000"/>
                </a:solidFill>
              </a:rPr>
              <a:t>1</a:t>
            </a:r>
            <a:r>
              <a:rPr lang="zh-CN" altLang="en-US" sz="2400" dirty="0">
                <a:solidFill>
                  <a:srgbClr val="C00000"/>
                </a:solidFill>
              </a:rPr>
              <a:t>．</a:t>
            </a:r>
            <a:r>
              <a:rPr lang="zh-CN" altLang="en-US" sz="2400" dirty="0" smtClean="0">
                <a:solidFill>
                  <a:srgbClr val="C00000"/>
                </a:solidFill>
              </a:rPr>
              <a:t>十进制</a:t>
            </a:r>
            <a:endParaRPr lang="zh-CN" altLang="en-US" sz="2400" dirty="0">
              <a:solidFill>
                <a:srgbClr val="C00000"/>
              </a:solidFill>
            </a:endParaRPr>
          </a:p>
          <a:p>
            <a:r>
              <a:rPr lang="zh-CN" altLang="en-US" sz="2400" dirty="0" smtClean="0">
                <a:solidFill>
                  <a:schemeClr val="tx1"/>
                </a:solidFill>
              </a:rPr>
              <a:t>        十进制</a:t>
            </a:r>
            <a:r>
              <a:rPr lang="zh-CN" altLang="en-US" sz="2400" dirty="0">
                <a:solidFill>
                  <a:schemeClr val="tx1"/>
                </a:solidFill>
              </a:rPr>
              <a:t>计数方法为“逢十进一”，一个十进制数的每一位都只有</a:t>
            </a:r>
            <a:r>
              <a:rPr lang="en-US" altLang="zh-CN" sz="2400" dirty="0">
                <a:solidFill>
                  <a:schemeClr val="tx1"/>
                </a:solidFill>
              </a:rPr>
              <a:t>10</a:t>
            </a:r>
            <a:r>
              <a:rPr lang="zh-CN" altLang="en-US" sz="2400" dirty="0">
                <a:solidFill>
                  <a:schemeClr val="tx1"/>
                </a:solidFill>
              </a:rPr>
              <a:t>种状态，分别用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等</a:t>
            </a:r>
            <a:r>
              <a:rPr lang="en-US" altLang="zh-CN" sz="2400" dirty="0">
                <a:solidFill>
                  <a:schemeClr val="tx1"/>
                </a:solidFill>
              </a:rPr>
              <a:t>10</a:t>
            </a:r>
            <a:r>
              <a:rPr lang="zh-CN" altLang="en-US" sz="2400" dirty="0">
                <a:solidFill>
                  <a:schemeClr val="tx1"/>
                </a:solidFill>
              </a:rPr>
              <a:t>个数符（数码）表示，任何一个十进制数都可以表示为数符与</a:t>
            </a:r>
            <a:r>
              <a:rPr lang="en-US" altLang="zh-CN" sz="2400" dirty="0">
                <a:solidFill>
                  <a:schemeClr val="tx1"/>
                </a:solidFill>
              </a:rPr>
              <a:t>10</a:t>
            </a:r>
            <a:r>
              <a:rPr lang="zh-CN" altLang="en-US" sz="2400" dirty="0">
                <a:solidFill>
                  <a:schemeClr val="tx1"/>
                </a:solidFill>
              </a:rPr>
              <a:t>的幂次乘积之和</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2</a:t>
            </a:r>
            <a:r>
              <a:rPr lang="zh-CN" altLang="en-US" sz="2400" dirty="0">
                <a:solidFill>
                  <a:srgbClr val="C00000"/>
                </a:solidFill>
              </a:rPr>
              <a:t>．</a:t>
            </a:r>
            <a:r>
              <a:rPr lang="zh-CN" altLang="en-US" sz="2400" dirty="0" smtClean="0">
                <a:solidFill>
                  <a:srgbClr val="C00000"/>
                </a:solidFill>
              </a:rPr>
              <a:t>二进制</a:t>
            </a:r>
            <a:endParaRPr lang="zh-CN" altLang="en-US" sz="2400" dirty="0">
              <a:solidFill>
                <a:srgbClr val="C00000"/>
              </a:solidFill>
            </a:endParaRPr>
          </a:p>
          <a:p>
            <a:r>
              <a:rPr lang="zh-CN" altLang="en-US" sz="2400" dirty="0" smtClean="0">
                <a:solidFill>
                  <a:schemeClr val="tx1"/>
                </a:solidFill>
              </a:rPr>
              <a:t>        基数</a:t>
            </a:r>
            <a:r>
              <a:rPr lang="zh-CN" altLang="en-US" sz="2400" dirty="0">
                <a:solidFill>
                  <a:schemeClr val="tx1"/>
                </a:solidFill>
              </a:rPr>
              <a:t>为</a:t>
            </a:r>
            <a:r>
              <a:rPr lang="en-US" altLang="zh-CN" sz="2400" dirty="0">
                <a:solidFill>
                  <a:schemeClr val="tx1"/>
                </a:solidFill>
              </a:rPr>
              <a:t>2</a:t>
            </a:r>
            <a:r>
              <a:rPr lang="zh-CN" altLang="en-US" sz="2400" dirty="0">
                <a:solidFill>
                  <a:schemeClr val="tx1"/>
                </a:solidFill>
              </a:rPr>
              <a:t>的计数制称为二进制，二进制是“逢二进一”，每一位只有</a:t>
            </a:r>
            <a:r>
              <a:rPr lang="en-US" altLang="zh-CN" sz="2400" dirty="0">
                <a:solidFill>
                  <a:schemeClr val="tx1"/>
                </a:solidFill>
              </a:rPr>
              <a:t>0</a:t>
            </a:r>
            <a:r>
              <a:rPr lang="zh-CN" altLang="en-US" sz="2400" dirty="0">
                <a:solidFill>
                  <a:schemeClr val="tx1"/>
                </a:solidFill>
              </a:rPr>
              <a:t>和</a:t>
            </a:r>
            <a:r>
              <a:rPr lang="en-US" altLang="zh-CN" sz="2400" dirty="0">
                <a:solidFill>
                  <a:schemeClr val="tx1"/>
                </a:solidFill>
              </a:rPr>
              <a:t>1</a:t>
            </a:r>
            <a:r>
              <a:rPr lang="zh-CN" altLang="en-US" sz="2400" dirty="0">
                <a:solidFill>
                  <a:schemeClr val="tx1"/>
                </a:solidFill>
              </a:rPr>
              <a:t>两种状态，位权为</a:t>
            </a:r>
            <a:r>
              <a:rPr lang="en-US" altLang="zh-CN" sz="2400" dirty="0">
                <a:solidFill>
                  <a:schemeClr val="tx1"/>
                </a:solidFill>
              </a:rPr>
              <a:t>2</a:t>
            </a:r>
            <a:r>
              <a:rPr lang="zh-CN" altLang="en-US" sz="2400" dirty="0">
                <a:solidFill>
                  <a:schemeClr val="tx1"/>
                </a:solidFill>
              </a:rPr>
              <a:t>的各次幂。任何一个二进制数，同样可以用多项式之和来</a:t>
            </a:r>
            <a:r>
              <a:rPr lang="zh-CN" altLang="en-US" sz="2400" dirty="0" smtClean="0">
                <a:solidFill>
                  <a:schemeClr val="tx1"/>
                </a:solidFill>
              </a:rPr>
              <a:t>表示。</a:t>
            </a:r>
            <a:endParaRPr lang="en-US" altLang="zh-CN" sz="2400" dirty="0" smtClean="0">
              <a:solidFill>
                <a:schemeClr val="tx1"/>
              </a:solidFill>
            </a:endParaRPr>
          </a:p>
          <a:p>
            <a:r>
              <a:rPr lang="en-US" altLang="zh-CN" sz="2400" dirty="0" smtClean="0">
                <a:solidFill>
                  <a:srgbClr val="C00000"/>
                </a:solidFill>
              </a:rPr>
              <a:t>3</a:t>
            </a:r>
            <a:r>
              <a:rPr lang="zh-CN" altLang="en-US" sz="2400" dirty="0">
                <a:solidFill>
                  <a:srgbClr val="C00000"/>
                </a:solidFill>
              </a:rPr>
              <a:t>．</a:t>
            </a:r>
            <a:r>
              <a:rPr lang="zh-CN" altLang="en-US" sz="2400" dirty="0" smtClean="0">
                <a:solidFill>
                  <a:srgbClr val="C00000"/>
                </a:solidFill>
              </a:rPr>
              <a:t>八进制和十六进制</a:t>
            </a:r>
            <a:endParaRPr lang="zh-CN" altLang="en-US" sz="2400" dirty="0">
              <a:solidFill>
                <a:srgbClr val="C00000"/>
              </a:solidFill>
            </a:endParaRPr>
          </a:p>
          <a:p>
            <a:r>
              <a:rPr lang="zh-CN" altLang="en-US" sz="2400" dirty="0" smtClean="0">
                <a:solidFill>
                  <a:schemeClr val="tx1"/>
                </a:solidFill>
              </a:rPr>
              <a:t>        八进制数</a:t>
            </a:r>
            <a:r>
              <a:rPr lang="zh-CN" altLang="en-US" sz="2400" dirty="0">
                <a:solidFill>
                  <a:schemeClr val="tx1"/>
                </a:solidFill>
              </a:rPr>
              <a:t>的基数为</a:t>
            </a:r>
            <a:r>
              <a:rPr lang="en-US" altLang="zh-CN" sz="2400" dirty="0">
                <a:solidFill>
                  <a:schemeClr val="tx1"/>
                </a:solidFill>
              </a:rPr>
              <a:t>8</a:t>
            </a:r>
            <a:r>
              <a:rPr lang="zh-CN" altLang="en-US" sz="2400" dirty="0">
                <a:solidFill>
                  <a:schemeClr val="tx1"/>
                </a:solidFill>
              </a:rPr>
              <a:t>，进位规则为“逢八进一”，使用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7</a:t>
            </a:r>
            <a:r>
              <a:rPr lang="zh-CN" altLang="en-US" sz="2400" dirty="0">
                <a:solidFill>
                  <a:schemeClr val="tx1"/>
                </a:solidFill>
              </a:rPr>
              <a:t>等</a:t>
            </a:r>
            <a:r>
              <a:rPr lang="en-US" altLang="zh-CN" sz="2400" dirty="0">
                <a:solidFill>
                  <a:schemeClr val="tx1"/>
                </a:solidFill>
              </a:rPr>
              <a:t>8</a:t>
            </a:r>
            <a:r>
              <a:rPr lang="zh-CN" altLang="en-US" sz="2400" dirty="0">
                <a:solidFill>
                  <a:schemeClr val="tx1"/>
                </a:solidFill>
              </a:rPr>
              <a:t>个符号，位权是</a:t>
            </a:r>
            <a:r>
              <a:rPr lang="en-US" altLang="zh-CN" sz="2400" dirty="0">
                <a:solidFill>
                  <a:schemeClr val="tx1"/>
                </a:solidFill>
              </a:rPr>
              <a:t>8</a:t>
            </a:r>
            <a:r>
              <a:rPr lang="zh-CN" altLang="en-US" sz="2400" dirty="0">
                <a:solidFill>
                  <a:schemeClr val="tx1"/>
                </a:solidFill>
              </a:rPr>
              <a:t>的各次幂</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        十六进制</a:t>
            </a:r>
            <a:r>
              <a:rPr lang="zh-CN" altLang="en-US" sz="2400" dirty="0">
                <a:solidFill>
                  <a:schemeClr val="tx1"/>
                </a:solidFill>
              </a:rPr>
              <a:t>数的基数为</a:t>
            </a:r>
            <a:r>
              <a:rPr lang="en-US" altLang="zh-CN" sz="2400" dirty="0">
                <a:solidFill>
                  <a:schemeClr val="tx1"/>
                </a:solidFill>
              </a:rPr>
              <a:t>16</a:t>
            </a:r>
            <a:r>
              <a:rPr lang="zh-CN" altLang="en-US" sz="2400" dirty="0">
                <a:solidFill>
                  <a:schemeClr val="tx1"/>
                </a:solidFill>
              </a:rPr>
              <a:t>，进位规则为“逢十六进一”，使用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及</a:t>
            </a:r>
            <a:r>
              <a:rPr lang="en-US" altLang="zh-CN" sz="2400" dirty="0">
                <a:solidFill>
                  <a:schemeClr val="tx1"/>
                </a:solidFill>
              </a:rPr>
              <a:t>A</a:t>
            </a:r>
            <a:r>
              <a:rPr lang="zh-CN" altLang="en-US" sz="2400" dirty="0">
                <a:solidFill>
                  <a:schemeClr val="tx1"/>
                </a:solidFill>
              </a:rPr>
              <a:t>、</a:t>
            </a:r>
            <a:r>
              <a:rPr lang="en-US" altLang="zh-CN" sz="2400" dirty="0">
                <a:solidFill>
                  <a:schemeClr val="tx1"/>
                </a:solidFill>
              </a:rPr>
              <a:t>B</a:t>
            </a:r>
            <a:r>
              <a:rPr lang="zh-CN" altLang="en-US" sz="2400" dirty="0">
                <a:solidFill>
                  <a:schemeClr val="tx1"/>
                </a:solidFill>
              </a:rPr>
              <a:t>、</a:t>
            </a:r>
            <a:r>
              <a:rPr lang="en-US" altLang="zh-CN" sz="2400" dirty="0">
                <a:solidFill>
                  <a:schemeClr val="tx1"/>
                </a:solidFill>
              </a:rPr>
              <a:t>C</a:t>
            </a:r>
            <a:r>
              <a:rPr lang="zh-CN" altLang="en-US" sz="2400" dirty="0">
                <a:solidFill>
                  <a:schemeClr val="tx1"/>
                </a:solidFill>
              </a:rPr>
              <a:t>、</a:t>
            </a:r>
            <a:r>
              <a:rPr lang="en-US" altLang="zh-CN" sz="2400" dirty="0">
                <a:solidFill>
                  <a:schemeClr val="tx1"/>
                </a:solidFill>
              </a:rPr>
              <a:t>D</a:t>
            </a:r>
            <a:r>
              <a:rPr lang="zh-CN" altLang="en-US" sz="2400" dirty="0">
                <a:solidFill>
                  <a:schemeClr val="tx1"/>
                </a:solidFill>
              </a:rPr>
              <a:t>、</a:t>
            </a:r>
            <a:r>
              <a:rPr lang="en-US" altLang="zh-CN" sz="2400" dirty="0">
                <a:solidFill>
                  <a:schemeClr val="tx1"/>
                </a:solidFill>
              </a:rPr>
              <a:t>E</a:t>
            </a:r>
            <a:r>
              <a:rPr lang="zh-CN" altLang="en-US" sz="2400" dirty="0">
                <a:solidFill>
                  <a:schemeClr val="tx1"/>
                </a:solidFill>
              </a:rPr>
              <a:t>、</a:t>
            </a:r>
            <a:r>
              <a:rPr lang="en-US" altLang="zh-CN" sz="2400" dirty="0">
                <a:solidFill>
                  <a:schemeClr val="tx1"/>
                </a:solidFill>
              </a:rPr>
              <a:t>F</a:t>
            </a:r>
            <a:r>
              <a:rPr lang="zh-CN" altLang="en-US" sz="2400" dirty="0">
                <a:solidFill>
                  <a:schemeClr val="tx1"/>
                </a:solidFill>
              </a:rPr>
              <a:t>等</a:t>
            </a:r>
            <a:r>
              <a:rPr lang="en-US" altLang="zh-CN" sz="2400" dirty="0">
                <a:solidFill>
                  <a:schemeClr val="tx1"/>
                </a:solidFill>
              </a:rPr>
              <a:t>16</a:t>
            </a:r>
            <a:r>
              <a:rPr lang="zh-CN" altLang="en-US" sz="2400" dirty="0">
                <a:solidFill>
                  <a:schemeClr val="tx1"/>
                </a:solidFill>
              </a:rPr>
              <a:t>个符号，</a:t>
            </a:r>
            <a:r>
              <a:rPr lang="zh-CN" altLang="en-US" sz="2400" dirty="0">
                <a:solidFill>
                  <a:srgbClr val="C00000"/>
                </a:solidFill>
              </a:rPr>
              <a:t>其中</a:t>
            </a:r>
            <a:r>
              <a:rPr lang="en-US" altLang="zh-CN" sz="2400" dirty="0">
                <a:solidFill>
                  <a:srgbClr val="C00000"/>
                </a:solidFill>
              </a:rPr>
              <a:t>A</a:t>
            </a:r>
            <a:r>
              <a:rPr lang="zh-CN" altLang="en-US" sz="2400" dirty="0">
                <a:solidFill>
                  <a:srgbClr val="C00000"/>
                </a:solidFill>
              </a:rPr>
              <a:t>～</a:t>
            </a:r>
            <a:r>
              <a:rPr lang="en-US" altLang="zh-CN" sz="2400" dirty="0">
                <a:solidFill>
                  <a:srgbClr val="C00000"/>
                </a:solidFill>
              </a:rPr>
              <a:t>F</a:t>
            </a:r>
            <a:r>
              <a:rPr lang="zh-CN" altLang="en-US" sz="2400" dirty="0">
                <a:solidFill>
                  <a:srgbClr val="C00000"/>
                </a:solidFill>
              </a:rPr>
              <a:t>的十进制数值为</a:t>
            </a:r>
            <a:r>
              <a:rPr lang="en-US" altLang="zh-CN" sz="2400" dirty="0">
                <a:solidFill>
                  <a:srgbClr val="C00000"/>
                </a:solidFill>
              </a:rPr>
              <a:t>10</a:t>
            </a:r>
            <a:r>
              <a:rPr lang="zh-CN" altLang="en-US" sz="2400" dirty="0">
                <a:solidFill>
                  <a:srgbClr val="C00000"/>
                </a:solidFill>
              </a:rPr>
              <a:t>～</a:t>
            </a:r>
            <a:r>
              <a:rPr lang="en-US" altLang="zh-CN" sz="2400" dirty="0">
                <a:solidFill>
                  <a:srgbClr val="C00000"/>
                </a:solidFill>
              </a:rPr>
              <a:t>15</a:t>
            </a:r>
            <a:r>
              <a:rPr lang="zh-CN" altLang="en-US" sz="2400" dirty="0">
                <a:solidFill>
                  <a:schemeClr val="tx1"/>
                </a:solidFill>
              </a:rPr>
              <a:t>。位权是</a:t>
            </a:r>
            <a:r>
              <a:rPr lang="en-US" altLang="zh-CN" sz="2400" dirty="0">
                <a:solidFill>
                  <a:schemeClr val="tx1"/>
                </a:solidFill>
              </a:rPr>
              <a:t>16</a:t>
            </a:r>
            <a:r>
              <a:rPr lang="zh-CN" altLang="en-US" sz="2400" dirty="0">
                <a:solidFill>
                  <a:schemeClr val="tx1"/>
                </a:solidFill>
              </a:rPr>
              <a:t>的各次幂</a:t>
            </a:r>
            <a:r>
              <a:rPr lang="zh-CN" altLang="en-US" sz="2400" dirty="0" smtClean="0">
                <a:solidFill>
                  <a:schemeClr val="tx1"/>
                </a:solidFill>
              </a:rPr>
              <a:t>。</a:t>
            </a:r>
            <a:endParaRPr lang="zh-CN" altLang="en-US"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563ABFC3-FF2C-436C-A503-4AD5D2DF171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0" name="Rectangle 4"/>
          <p:cNvSpPr>
            <a:spLocks noChangeArrowheads="1"/>
          </p:cNvSpPr>
          <p:nvPr/>
        </p:nvSpPr>
        <p:spPr bwMode="auto">
          <a:xfrm>
            <a:off x="3378460" y="1268760"/>
            <a:ext cx="450590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十进制数（</a:t>
            </a:r>
            <a:r>
              <a:rPr lang="en-US" altLang="zh-CN" sz="3200" b="1" dirty="0">
                <a:effectLst>
                  <a:outerShdw blurRad="38100" dist="38100" dir="2700000" algn="tl">
                    <a:srgbClr val="C0C0C0"/>
                  </a:outerShdw>
                </a:effectLst>
                <a:ea typeface="黑体" panose="02010609060101010101" pitchFamily="49" charset="-122"/>
              </a:rPr>
              <a:t>Decimal</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6663" name="Rectangle 7"/>
          <p:cNvSpPr>
            <a:spLocks noChangeArrowheads="1"/>
          </p:cNvSpPr>
          <p:nvPr/>
        </p:nvSpPr>
        <p:spPr bwMode="auto">
          <a:xfrm>
            <a:off x="358839" y="1448780"/>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10”</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6665" name="Rectangle 9"/>
          <p:cNvSpPr>
            <a:spLocks noChangeArrowheads="1"/>
          </p:cNvSpPr>
          <p:nvPr/>
        </p:nvSpPr>
        <p:spPr bwMode="auto">
          <a:xfrm>
            <a:off x="358839" y="2240942"/>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逢十进一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6" name="Rectangle 10"/>
          <p:cNvSpPr>
            <a:spLocks noChangeArrowheads="1"/>
          </p:cNvSpPr>
          <p:nvPr/>
        </p:nvSpPr>
        <p:spPr bwMode="auto">
          <a:xfrm>
            <a:off x="287401" y="3033105"/>
            <a:ext cx="47513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203.49</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8" name="Rectangle 12"/>
          <p:cNvSpPr>
            <a:spLocks noChangeArrowheads="1"/>
          </p:cNvSpPr>
          <p:nvPr/>
        </p:nvSpPr>
        <p:spPr bwMode="auto">
          <a:xfrm>
            <a:off x="287401" y="3851833"/>
            <a:ext cx="7704138" cy="549275"/>
          </a:xfrm>
          <a:prstGeom prst="rect">
            <a:avLst/>
          </a:prstGeom>
          <a:solidFill>
            <a:srgbClr val="FF9900"/>
          </a:solidFill>
          <a:ln>
            <a:noFill/>
          </a:ln>
          <a:effectLst/>
        </p:spPr>
        <p:txBody>
          <a:bodyPr>
            <a:spAutoFit/>
            <a:flatTx/>
          </a:bodyPr>
          <a:lstStyle/>
          <a:p>
            <a:pPr algn="l">
              <a:lnSpc>
                <a:spcPct val="125000"/>
              </a:lnSpc>
            </a:pPr>
            <a:r>
              <a:rPr lang="en-US" altLang="zh-CN" sz="2400" b="1" dirty="0">
                <a:solidFill>
                  <a:schemeClr val="tx1"/>
                </a:solidFill>
                <a:effectLst>
                  <a:outerShdw blurRad="38100" dist="38100" dir="2700000" algn="tl">
                    <a:srgbClr val="000000"/>
                  </a:outerShdw>
                </a:effectLst>
                <a:ea typeface="黑体" panose="02010609060101010101" pitchFamily="49" charset="-122"/>
              </a:rPr>
              <a:t>203.49</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2×10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3×10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4×10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9×10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0" name="Rectangle 14"/>
          <p:cNvSpPr>
            <a:spLocks noChangeArrowheads="1"/>
          </p:cNvSpPr>
          <p:nvPr/>
        </p:nvSpPr>
        <p:spPr bwMode="auto">
          <a:xfrm>
            <a:off x="215964" y="4690777"/>
            <a:ext cx="8675687"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1" name="Text Box 15"/>
          <p:cNvSpPr txBox="1">
            <a:spLocks noChangeArrowheads="1"/>
          </p:cNvSpPr>
          <p:nvPr/>
        </p:nvSpPr>
        <p:spPr bwMode="auto">
          <a:xfrm>
            <a:off x="5903976" y="2672916"/>
            <a:ext cx="1944688" cy="7620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12700">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b="1" dirty="0">
                <a:solidFill>
                  <a:srgbClr val="FF0000"/>
                </a:solidFill>
                <a:effectLst>
                  <a:outerShdw blurRad="38100" dist="38100" dir="2700000" algn="tl">
                    <a:srgbClr val="C0C0C0"/>
                  </a:outerShdw>
                </a:effectLst>
              </a:rPr>
              <a:t>位权</a:t>
            </a:r>
            <a:endParaRPr lang="zh-CN" altLang="en-US" sz="4400" b="1" dirty="0">
              <a:solidFill>
                <a:srgbClr val="FF0000"/>
              </a:solidFill>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pPr>
              <a:defRPr/>
            </a:pPr>
            <a:fld id="{D5887CDD-1CA6-4DBB-97E3-CEEB7C1DE23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4"/>
          <p:cNvSpPr>
            <a:spLocks noChangeArrowheads="1"/>
          </p:cNvSpPr>
          <p:nvPr/>
        </p:nvSpPr>
        <p:spPr bwMode="auto">
          <a:xfrm>
            <a:off x="4067696" y="1301390"/>
            <a:ext cx="396068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二进制数（</a:t>
            </a:r>
            <a:r>
              <a:rPr lang="en-US" altLang="zh-CN" sz="3200" b="1" dirty="0">
                <a:effectLst>
                  <a:outerShdw blurRad="38100" dist="38100" dir="2700000" algn="tl">
                    <a:srgbClr val="C0C0C0"/>
                  </a:outerShdw>
                </a:effectLst>
                <a:ea typeface="黑体" panose="02010609060101010101" pitchFamily="49" charset="-122"/>
              </a:rPr>
              <a:t>Binary</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7686" name="Rectangle 6"/>
          <p:cNvSpPr>
            <a:spLocks noChangeArrowheads="1"/>
          </p:cNvSpPr>
          <p:nvPr/>
        </p:nvSpPr>
        <p:spPr bwMode="auto">
          <a:xfrm>
            <a:off x="467544" y="1414413"/>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2”</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7687" name="Rectangle 7"/>
          <p:cNvSpPr>
            <a:spLocks noChangeArrowheads="1"/>
          </p:cNvSpPr>
          <p:nvPr/>
        </p:nvSpPr>
        <p:spPr bwMode="auto">
          <a:xfrm>
            <a:off x="467544" y="2206576"/>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逢二进一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8" name="Rectangle 8"/>
          <p:cNvSpPr>
            <a:spLocks noChangeArrowheads="1"/>
          </p:cNvSpPr>
          <p:nvPr/>
        </p:nvSpPr>
        <p:spPr bwMode="auto">
          <a:xfrm>
            <a:off x="467544" y="3025378"/>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101.01</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9" name="Rectangle 9"/>
          <p:cNvSpPr>
            <a:spLocks noChangeArrowheads="1"/>
          </p:cNvSpPr>
          <p:nvPr/>
        </p:nvSpPr>
        <p:spPr bwMode="auto">
          <a:xfrm>
            <a:off x="467544" y="3904456"/>
            <a:ext cx="7704137" cy="822325"/>
          </a:xfrm>
          <a:prstGeom prst="rect">
            <a:avLst/>
          </a:prstGeom>
          <a:solidFill>
            <a:srgbClr val="FF9900"/>
          </a:solidFill>
          <a:ln>
            <a:noFill/>
          </a:ln>
          <a:effectLst/>
        </p:spPr>
        <p:txBody>
          <a:bodyPr>
            <a:spAutoFit/>
            <a:flatTx/>
          </a:bodyPr>
          <a:lstStyle/>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(101.01)</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                       </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(5.25)</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en-US"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7691" name="Rectangle 11"/>
          <p:cNvSpPr>
            <a:spLocks noChangeArrowheads="1"/>
          </p:cNvSpPr>
          <p:nvPr/>
        </p:nvSpPr>
        <p:spPr bwMode="auto">
          <a:xfrm>
            <a:off x="504056" y="5050817"/>
            <a:ext cx="8207375"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70B02BE-767A-424C-A4B5-3520F2B439E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p:cNvSpPr>
            <a:spLocks noChangeArrowheads="1"/>
          </p:cNvSpPr>
          <p:nvPr/>
        </p:nvSpPr>
        <p:spPr bwMode="auto">
          <a:xfrm>
            <a:off x="3779912" y="1301391"/>
            <a:ext cx="4212394" cy="579437"/>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八进制数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b="0" dirty="0"/>
              <a:t>Octal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30757" name="Rectangle 5"/>
          <p:cNvSpPr>
            <a:spLocks noChangeArrowheads="1"/>
          </p:cNvSpPr>
          <p:nvPr/>
        </p:nvSpPr>
        <p:spPr bwMode="auto">
          <a:xfrm>
            <a:off x="324234" y="155679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8”</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30758" name="Rectangle 6"/>
          <p:cNvSpPr>
            <a:spLocks noChangeArrowheads="1"/>
          </p:cNvSpPr>
          <p:nvPr/>
        </p:nvSpPr>
        <p:spPr bwMode="auto">
          <a:xfrm>
            <a:off x="324234" y="2348955"/>
            <a:ext cx="25193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逢八进一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30759" name="Rectangle 7"/>
          <p:cNvSpPr>
            <a:spLocks noChangeArrowheads="1"/>
          </p:cNvSpPr>
          <p:nvPr/>
        </p:nvSpPr>
        <p:spPr bwMode="auto">
          <a:xfrm>
            <a:off x="324234" y="3131753"/>
            <a:ext cx="38877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006600"/>
                </a:solidFill>
                <a:effectLst>
                  <a:outerShdw blurRad="38100" dist="38100" dir="2700000" algn="tl">
                    <a:srgbClr val="000000"/>
                  </a:outerShdw>
                </a:effectLst>
                <a:ea typeface="黑体" panose="02010609060101010101" pitchFamily="49" charset="-122"/>
              </a:rPr>
              <a:t>将</a:t>
            </a:r>
            <a:r>
              <a:rPr lang="en-US" altLang="zh-CN" sz="2400" b="1">
                <a:solidFill>
                  <a:srgbClr val="006600"/>
                </a:solidFill>
                <a:effectLst>
                  <a:outerShdw blurRad="38100" dist="38100" dir="2700000" algn="tl">
                    <a:srgbClr val="000000"/>
                  </a:outerShdw>
                </a:effectLst>
                <a:ea typeface="黑体" panose="02010609060101010101" pitchFamily="49" charset="-122"/>
              </a:rPr>
              <a:t>(365.2)</a:t>
            </a:r>
            <a:r>
              <a:rPr lang="en-US" altLang="zh-CN" sz="2400" b="1" baseline="-25000">
                <a:solidFill>
                  <a:srgbClr val="006600"/>
                </a:solidFill>
                <a:effectLst>
                  <a:outerShdw blurRad="38100" dist="38100" dir="2700000" algn="tl">
                    <a:srgbClr val="000000"/>
                  </a:outerShdw>
                </a:effectLst>
                <a:ea typeface="黑体" panose="02010609060101010101" pitchFamily="49" charset="-122"/>
              </a:rPr>
              <a:t>8</a:t>
            </a:r>
            <a:r>
              <a:rPr lang="zh-CN" altLang="en-US" sz="2400" b="1">
                <a:solidFill>
                  <a:srgbClr val="0066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006600"/>
              </a:solidFill>
              <a:effectLst>
                <a:outerShdw blurRad="38100" dist="38100" dir="2700000" algn="tl">
                  <a:srgbClr val="000000"/>
                </a:outerShdw>
              </a:effectLst>
              <a:ea typeface="黑体" panose="02010609060101010101" pitchFamily="49" charset="-122"/>
            </a:endParaRPr>
          </a:p>
        </p:txBody>
      </p:sp>
      <p:sp>
        <p:nvSpPr>
          <p:cNvPr id="330760" name="Rectangle 8"/>
          <p:cNvSpPr>
            <a:spLocks noChangeArrowheads="1"/>
          </p:cNvSpPr>
          <p:nvPr/>
        </p:nvSpPr>
        <p:spPr bwMode="auto">
          <a:xfrm>
            <a:off x="324234" y="3943908"/>
            <a:ext cx="8135938" cy="457200"/>
          </a:xfrm>
          <a:prstGeom prst="rect">
            <a:avLst/>
          </a:prstGeom>
          <a:solidFill>
            <a:srgbClr val="FF9900"/>
          </a:solidFill>
          <a:ln>
            <a:noFill/>
          </a:ln>
          <a:effectLst/>
        </p:spPr>
        <p:txBody>
          <a:bodyPr>
            <a:spAutoFit/>
          </a:bodyPr>
          <a:lstStyle/>
          <a:p>
            <a:pPr algn="l"/>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(365.2)</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3×8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5×8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2×8</a:t>
            </a:r>
            <a:r>
              <a:rPr kumimoji="0" lang="zh-CN" altLang="en-US"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 (245.25)</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10</a:t>
            </a:r>
            <a:endPar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330762" name="Rectangle 10"/>
          <p:cNvSpPr>
            <a:spLocks noChangeArrowheads="1"/>
          </p:cNvSpPr>
          <p:nvPr/>
        </p:nvSpPr>
        <p:spPr bwMode="auto">
          <a:xfrm>
            <a:off x="241684" y="4707545"/>
            <a:ext cx="8686800" cy="701675"/>
          </a:xfrm>
          <a:prstGeom prst="rect">
            <a:avLst/>
          </a:prstGeom>
          <a:solidFill>
            <a:srgbClr val="FF9900"/>
          </a:solidFill>
          <a:ln>
            <a:noFill/>
          </a:ln>
          <a:effectLst/>
        </p:spPr>
        <p:txBody>
          <a:bodyPr>
            <a:spAutoFit/>
          </a:bodyPr>
          <a:lstStyle/>
          <a:p>
            <a:pPr algn="l"/>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S＝K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Times New Roman" panose="02020603050405020304"/>
                <a:ea typeface="黑体" panose="02010609060101010101" pitchFamily="49" charset="-122"/>
              </a:rPr>
              <a:t>…</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endPar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0F4C97D-EB09-42FA-892B-3FC9C0522B2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Rectangle 4"/>
          <p:cNvSpPr>
            <a:spLocks noChangeArrowheads="1"/>
          </p:cNvSpPr>
          <p:nvPr/>
        </p:nvSpPr>
        <p:spPr bwMode="auto">
          <a:xfrm>
            <a:off x="3239852" y="1152037"/>
            <a:ext cx="5508612" cy="584775"/>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十六进制数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dirty="0" smtClean="0"/>
              <a:t>Hexadecimal</a:t>
            </a:r>
            <a:r>
              <a:rPr lang="en-US" altLang="zh-CN" sz="3200" b="0" dirty="0"/>
              <a:t>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8710" name="Rectangle 6"/>
          <p:cNvSpPr>
            <a:spLocks noChangeArrowheads="1"/>
          </p:cNvSpPr>
          <p:nvPr/>
        </p:nvSpPr>
        <p:spPr bwMode="auto">
          <a:xfrm>
            <a:off x="539750" y="119675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16”</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1" name="Rectangle 7"/>
          <p:cNvSpPr>
            <a:spLocks noChangeArrowheads="1"/>
          </p:cNvSpPr>
          <p:nvPr/>
        </p:nvSpPr>
        <p:spPr bwMode="auto">
          <a:xfrm>
            <a:off x="539750" y="2015629"/>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逢十六进一</a:t>
            </a:r>
            <a:endParaRPr lang="zh-CN" altLang="en-US"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2" name="Rectangle 8"/>
          <p:cNvSpPr>
            <a:spLocks noChangeArrowheads="1"/>
          </p:cNvSpPr>
          <p:nvPr/>
        </p:nvSpPr>
        <p:spPr bwMode="auto">
          <a:xfrm>
            <a:off x="611188" y="4653136"/>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pt-BR" altLang="zh-CN" sz="2400" b="1">
                <a:solidFill>
                  <a:srgbClr val="FF0000"/>
                </a:solidFill>
                <a:effectLst>
                  <a:outerShdw blurRad="38100" dist="38100" dir="2700000" algn="tl">
                    <a:srgbClr val="000000"/>
                  </a:outerShdw>
                </a:effectLst>
                <a:ea typeface="黑体" panose="02010609060101010101" pitchFamily="49" charset="-122"/>
              </a:rPr>
              <a:t>F5.4</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en-US" altLang="zh-CN" sz="2400" b="1" baseline="-25000">
                <a:solidFill>
                  <a:srgbClr val="FF0000"/>
                </a:solidFill>
                <a:effectLst>
                  <a:outerShdw blurRad="38100" dist="38100" dir="2700000" algn="tl">
                    <a:srgbClr val="000000"/>
                  </a:outerShdw>
                </a:effectLst>
                <a:ea typeface="黑体" panose="02010609060101010101" pitchFamily="49" charset="-122"/>
              </a:rPr>
              <a:t>16</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3" name="Rectangle 9"/>
          <p:cNvSpPr>
            <a:spLocks noChangeArrowheads="1"/>
          </p:cNvSpPr>
          <p:nvPr/>
        </p:nvSpPr>
        <p:spPr bwMode="auto">
          <a:xfrm>
            <a:off x="539750" y="5508017"/>
            <a:ext cx="7704138" cy="5492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(F5.4)</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16</a:t>
            </a:r>
            <a:r>
              <a:rPr lang="pt-BR" altLang="zh-CN" sz="2400" b="1" dirty="0">
                <a:solidFill>
                  <a:schemeClr val="tx1"/>
                </a:solidFill>
                <a:effectLst>
                  <a:outerShdw blurRad="38100" dist="38100" dir="2700000" algn="tl">
                    <a:srgbClr val="000000"/>
                  </a:outerShdw>
                </a:effectLst>
                <a:ea typeface="黑体" panose="02010609060101010101" pitchFamily="49" charset="-122"/>
              </a:rPr>
              <a:t>=15×16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pt-BR" altLang="zh-CN" sz="2400" b="1" dirty="0">
                <a:solidFill>
                  <a:schemeClr val="tx1"/>
                </a:solidFill>
                <a:effectLst>
                  <a:outerShdw blurRad="38100" dist="38100" dir="2700000" algn="tl">
                    <a:srgbClr val="000000"/>
                  </a:outerShdw>
                </a:effectLst>
                <a:ea typeface="黑体" panose="02010609060101010101" pitchFamily="49" charset="-122"/>
              </a:rPr>
              <a:t>＋4×16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 = (245.25)</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pt-BR"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8716" name="Rectangle 12"/>
          <p:cNvSpPr>
            <a:spLocks noChangeArrowheads="1"/>
          </p:cNvSpPr>
          <p:nvPr/>
        </p:nvSpPr>
        <p:spPr bwMode="auto">
          <a:xfrm>
            <a:off x="539750" y="2925540"/>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FF0000"/>
                </a:solidFill>
                <a:effectLst>
                  <a:outerShdw blurRad="38100" dist="38100" dir="2700000" algn="tl">
                    <a:srgbClr val="000000"/>
                  </a:outerShdw>
                </a:effectLst>
                <a:ea typeface="黑体" panose="02010609060101010101" pitchFamily="49" charset="-122"/>
              </a:rPr>
              <a:t>10~15</a:t>
            </a:r>
            <a:r>
              <a:rPr lang="zh-CN" altLang="en-US" sz="2400" b="1">
                <a:solidFill>
                  <a:srgbClr val="FF0000"/>
                </a:solidFill>
                <a:effectLst>
                  <a:outerShdw blurRad="38100" dist="38100" dir="2700000" algn="tl">
                    <a:srgbClr val="000000"/>
                  </a:outerShdw>
                </a:effectLst>
                <a:ea typeface="黑体" panose="02010609060101010101" pitchFamily="49" charset="-122"/>
              </a:rPr>
              <a:t>如何表示？</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7" name="Rectangle 13"/>
          <p:cNvSpPr>
            <a:spLocks noChangeArrowheads="1"/>
          </p:cNvSpPr>
          <p:nvPr/>
        </p:nvSpPr>
        <p:spPr bwMode="auto">
          <a:xfrm>
            <a:off x="539750" y="3717702"/>
            <a:ext cx="7848600"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006600"/>
                </a:solidFill>
                <a:effectLst>
                  <a:outerShdw blurRad="38100" dist="38100" dir="2700000" algn="tl">
                    <a:srgbClr val="000000"/>
                  </a:outerShdw>
                </a:effectLst>
                <a:ea typeface="黑体" panose="02010609060101010101" pitchFamily="49" charset="-122"/>
              </a:rPr>
              <a:t>A</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B</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C</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D</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E</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F</a:t>
            </a:r>
            <a:r>
              <a:rPr lang="zh-CN" altLang="en-US" sz="2400" b="1">
                <a:solidFill>
                  <a:srgbClr val="006600"/>
                </a:solidFill>
                <a:effectLst>
                  <a:outerShdw blurRad="38100" dist="38100" dir="2700000" algn="tl">
                    <a:srgbClr val="000000"/>
                  </a:outerShdw>
                </a:effectLst>
                <a:ea typeface="黑体" panose="02010609060101010101" pitchFamily="49" charset="-122"/>
              </a:rPr>
              <a:t>分别代表十进制的</a:t>
            </a:r>
            <a:r>
              <a:rPr lang="en-US" altLang="zh-CN" sz="2400" b="1">
                <a:solidFill>
                  <a:srgbClr val="006600"/>
                </a:solidFill>
                <a:effectLst>
                  <a:outerShdw blurRad="38100" dist="38100" dir="2700000" algn="tl">
                    <a:srgbClr val="000000"/>
                  </a:outerShdw>
                </a:effectLst>
                <a:ea typeface="黑体" panose="02010609060101010101" pitchFamily="49" charset="-122"/>
              </a:rPr>
              <a:t>10~15</a:t>
            </a:r>
            <a:endParaRPr lang="en-US" altLang="zh-CN" sz="2400" b="1">
              <a:solidFill>
                <a:srgbClr val="006600"/>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CF8C056D-92D0-485C-991E-5FB644A3909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3553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2.  </a:t>
            </a:r>
            <a:r>
              <a:rPr lang="zh-CN" altLang="en-US" sz="3200" dirty="0" smtClean="0">
                <a:solidFill>
                  <a:srgbClr val="990000"/>
                </a:solidFill>
                <a:ea typeface="黑体" panose="02010609060101010101" pitchFamily="49" charset="-122"/>
                <a:sym typeface="华文新魏" panose="02010800040101010101" pitchFamily="2" charset="-122"/>
              </a:rPr>
              <a:t>计算机的分代</a:t>
            </a:r>
            <a:endParaRPr lang="zh-CN" altLang="en-US" sz="3200" dirty="0">
              <a:solidFill>
                <a:srgbClr val="990000"/>
              </a:solidFill>
              <a:ea typeface="黑体" panose="02010609060101010101" pitchFamily="49" charset="-122"/>
              <a:sym typeface="华文新魏" panose="02010800040101010101" pitchFamily="2" charset="-122"/>
            </a:endParaRPr>
          </a:p>
        </p:txBody>
      </p:sp>
      <p:graphicFrame>
        <p:nvGraphicFramePr>
          <p:cNvPr id="5" name="Group 344"/>
          <p:cNvGraphicFramePr>
            <a:graphicFrameLocks noGrp="1"/>
          </p:cNvGraphicFramePr>
          <p:nvPr/>
        </p:nvGraphicFramePr>
        <p:xfrm>
          <a:off x="431540" y="1052736"/>
          <a:ext cx="8172908" cy="3219846"/>
        </p:xfrm>
        <a:graphic>
          <a:graphicData uri="http://schemas.openxmlformats.org/drawingml/2006/table">
            <a:tbl>
              <a:tblPr>
                <a:tableStyleId>{35758FB7-9AC5-4552-8A53-C91805E547FA}</a:tableStyleId>
              </a:tblPr>
              <a:tblGrid>
                <a:gridCol w="762237"/>
                <a:gridCol w="1864727"/>
                <a:gridCol w="1297471"/>
                <a:gridCol w="2304256"/>
                <a:gridCol w="1944217"/>
              </a:tblGrid>
              <a:tr h="366672">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时代</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年份</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器件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软件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应用</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一 </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1946</a:t>
                      </a:r>
                      <a:r>
                        <a:rPr lang="zh-CN" altLang="en-US" sz="1800" b="1" dirty="0" smtClean="0"/>
                        <a:t>年到</a:t>
                      </a:r>
                      <a:r>
                        <a:rPr lang="en-US" altLang="zh-CN" sz="1800" b="1" dirty="0" smtClean="0"/>
                        <a:t>1958</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电子管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机器语言汇编语言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科学计算</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二</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1958</a:t>
                      </a:r>
                      <a:r>
                        <a:rPr lang="zh-CN" altLang="en-US" sz="1800" b="1" dirty="0" smtClean="0"/>
                        <a:t>年到</a:t>
                      </a:r>
                      <a:r>
                        <a:rPr lang="en-US" altLang="zh-CN" sz="1800" b="1" dirty="0" smtClean="0"/>
                        <a:t>1964</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晶体管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高级语言</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数据处理工业控制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三</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1964</a:t>
                      </a:r>
                      <a:r>
                        <a:rPr lang="zh-CN" altLang="en-US" sz="1800" b="1" dirty="0" smtClean="0"/>
                        <a:t>年到</a:t>
                      </a:r>
                      <a:r>
                        <a:rPr lang="en-US" altLang="zh-CN" sz="1800" b="1" dirty="0" smtClean="0"/>
                        <a:t>1970</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操作系统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文字处理图形处理</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四</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lang="en-US" altLang="zh-CN" sz="1800" b="1" dirty="0" smtClean="0"/>
                        <a:t>1970</a:t>
                      </a:r>
                      <a:r>
                        <a:rPr lang="zh-CN" altLang="en-US" sz="1800" b="1" dirty="0" smtClean="0"/>
                        <a:t>年到至今</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大规模集成电路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数据库、网络</a:t>
                      </a:r>
                      <a:endParaRPr kumimoji="1" lang="en-US" altLang="zh-CN" sz="2000" b="1" u="none" strike="noStrike" cap="none" normalizeH="0" baseline="0" dirty="0" smtClean="0">
                        <a:ln>
                          <a:noFill/>
                        </a:ln>
                        <a:effectLst/>
                      </a:endParaRPr>
                    </a:p>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面向对象语言等</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社会的各个领域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bl>
          </a:graphicData>
        </a:graphic>
      </p:graphicFrame>
      <p:graphicFrame>
        <p:nvGraphicFramePr>
          <p:cNvPr id="8197" name="Object 346"/>
          <p:cNvGraphicFramePr/>
          <p:nvPr/>
        </p:nvGraphicFramePr>
        <p:xfrm>
          <a:off x="442380" y="4581128"/>
          <a:ext cx="1357312" cy="1536700"/>
        </p:xfrm>
        <a:graphic>
          <a:graphicData uri="http://schemas.openxmlformats.org/presentationml/2006/ole">
            <mc:AlternateContent xmlns:mc="http://schemas.openxmlformats.org/markup-compatibility/2006">
              <mc:Choice xmlns:v="urn:schemas-microsoft-com:vml" Requires="v">
                <p:oleObj spid="_x0000_s8610" name="Image" r:id="rId1" imgW="1244600" imgH="1803400" progId="Photoshop.Image.4">
                  <p:embed/>
                </p:oleObj>
              </mc:Choice>
              <mc:Fallback>
                <p:oleObj name="Image" r:id="rId1" imgW="1244600" imgH="1803400" progId="Photoshop.Image.4">
                  <p:embed/>
                  <p:pic>
                    <p:nvPicPr>
                      <p:cNvPr id="0" name="Object 3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0" y="4581128"/>
                        <a:ext cx="1357312"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198" name="Picture 349" descr="图2-1-6"/>
          <p:cNvPicPr>
            <a:picLocks noChangeAspect="1" noChangeArrowheads="1"/>
          </p:cNvPicPr>
          <p:nvPr/>
        </p:nvPicPr>
        <p:blipFill>
          <a:blip r:embed="rId3">
            <a:extLst>
              <a:ext uri="{28A0092B-C50C-407E-A947-70E740481C1C}">
                <a14:useLocalDpi xmlns:a14="http://schemas.microsoft.com/office/drawing/2010/main" val="0"/>
              </a:ext>
            </a:extLst>
          </a:blip>
          <a:srcRect l="10271" r="9125" b="14813"/>
          <a:stretch>
            <a:fillRect/>
          </a:stretch>
        </p:blipFill>
        <p:spPr bwMode="auto">
          <a:xfrm>
            <a:off x="6138863" y="4764088"/>
            <a:ext cx="239395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350" descr="图2-1-14"/>
          <p:cNvPicPr>
            <a:picLocks noChangeAspect="1" noChangeArrowheads="1"/>
          </p:cNvPicPr>
          <p:nvPr/>
        </p:nvPicPr>
        <p:blipFill>
          <a:blip r:embed="rId4">
            <a:extLst>
              <a:ext uri="{28A0092B-C50C-407E-A947-70E740481C1C}">
                <a14:useLocalDpi xmlns:a14="http://schemas.microsoft.com/office/drawing/2010/main" val="0"/>
              </a:ext>
            </a:extLst>
          </a:blip>
          <a:srcRect b="13643"/>
          <a:stretch>
            <a:fillRect/>
          </a:stretch>
        </p:blipFill>
        <p:spPr bwMode="auto">
          <a:xfrm>
            <a:off x="2030413" y="4805363"/>
            <a:ext cx="182880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00" name="Object 352"/>
          <p:cNvGraphicFramePr/>
          <p:nvPr/>
        </p:nvGraphicFramePr>
        <p:xfrm>
          <a:off x="4227513" y="4787900"/>
          <a:ext cx="1514475" cy="1262063"/>
        </p:xfrm>
        <a:graphic>
          <a:graphicData uri="http://schemas.openxmlformats.org/presentationml/2006/ole">
            <mc:AlternateContent xmlns:mc="http://schemas.openxmlformats.org/markup-compatibility/2006">
              <mc:Choice xmlns:v="urn:schemas-microsoft-com:vml" Requires="v">
                <p:oleObj spid="_x0000_s8611" name="Image" r:id="rId5" imgW="1384300" imgH="1155700" progId="Photoshop.Image.4">
                  <p:embed/>
                </p:oleObj>
              </mc:Choice>
              <mc:Fallback>
                <p:oleObj name="Image" r:id="rId5" imgW="1384300" imgH="1155700" progId="Photoshop.Image.4">
                  <p:embed/>
                  <p:pic>
                    <p:nvPicPr>
                      <p:cNvPr id="0" name="Object 3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7513" y="4787900"/>
                        <a:ext cx="1514475"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1" name="Rectangle 354"/>
          <p:cNvSpPr>
            <a:spLocks noChangeArrowheads="1"/>
          </p:cNvSpPr>
          <p:nvPr/>
        </p:nvSpPr>
        <p:spPr bwMode="auto">
          <a:xfrm>
            <a:off x="677863" y="6121400"/>
            <a:ext cx="105251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dirty="0">
                <a:solidFill>
                  <a:schemeClr val="tx1"/>
                </a:solidFill>
              </a:rPr>
              <a:t>电子管</a:t>
            </a:r>
            <a:endParaRPr lang="zh-CN" altLang="en-US" sz="2400" dirty="0">
              <a:solidFill>
                <a:schemeClr val="tx1"/>
              </a:solidFill>
            </a:endParaRPr>
          </a:p>
        </p:txBody>
      </p:sp>
      <p:sp>
        <p:nvSpPr>
          <p:cNvPr id="8202" name="Rectangle 355"/>
          <p:cNvSpPr>
            <a:spLocks noChangeArrowheads="1"/>
          </p:cNvSpPr>
          <p:nvPr/>
        </p:nvSpPr>
        <p:spPr bwMode="auto">
          <a:xfrm>
            <a:off x="2503488" y="6108700"/>
            <a:ext cx="10541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晶体管</a:t>
            </a:r>
            <a:endParaRPr lang="zh-CN" altLang="en-US" sz="2400">
              <a:solidFill>
                <a:schemeClr val="tx1"/>
              </a:solidFill>
            </a:endParaRPr>
          </a:p>
        </p:txBody>
      </p:sp>
      <p:sp>
        <p:nvSpPr>
          <p:cNvPr id="8203" name="Rectangle 356"/>
          <p:cNvSpPr>
            <a:spLocks noChangeArrowheads="1"/>
          </p:cNvSpPr>
          <p:nvPr/>
        </p:nvSpPr>
        <p:spPr bwMode="auto">
          <a:xfrm>
            <a:off x="4227513" y="6121400"/>
            <a:ext cx="14795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spAutoFit/>
          </a:bodyPr>
          <a:lstStyle/>
          <a:p>
            <a:r>
              <a:rPr lang="zh-CN" altLang="en-US" sz="2400">
                <a:solidFill>
                  <a:schemeClr val="tx1"/>
                </a:solidFill>
              </a:rPr>
              <a:t>集成电路</a:t>
            </a:r>
            <a:endParaRPr lang="zh-CN" altLang="en-US" sz="2400">
              <a:solidFill>
                <a:schemeClr val="tx1"/>
              </a:solidFill>
            </a:endParaRPr>
          </a:p>
        </p:txBody>
      </p:sp>
      <p:sp>
        <p:nvSpPr>
          <p:cNvPr id="8204" name="Rectangle 357"/>
          <p:cNvSpPr>
            <a:spLocks noChangeArrowheads="1"/>
          </p:cNvSpPr>
          <p:nvPr/>
        </p:nvSpPr>
        <p:spPr bwMode="auto">
          <a:xfrm>
            <a:off x="6434138" y="6108700"/>
            <a:ext cx="2284412"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大规模集成电路</a:t>
            </a:r>
            <a:endParaRPr lang="zh-CN" altLang="en-US" sz="2400">
              <a:solidFill>
                <a:schemeClr val="tx1"/>
              </a:solidFill>
            </a:endParaRPr>
          </a:p>
        </p:txBody>
      </p:sp>
      <p:sp>
        <p:nvSpPr>
          <p:cNvPr id="2" name="日期占位符 1"/>
          <p:cNvSpPr>
            <a:spLocks noGrp="1"/>
          </p:cNvSpPr>
          <p:nvPr>
            <p:ph type="dt" sz="half" idx="10"/>
          </p:nvPr>
        </p:nvSpPr>
        <p:spPr/>
        <p:txBody>
          <a:bodyPr/>
          <a:lstStyle/>
          <a:p>
            <a:pPr>
              <a:defRPr/>
            </a:pPr>
            <a:fld id="{6E554C76-BBAC-43EC-8107-E9B67867F0CB}"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14" name="图片 6" descr="dianziguan"/>
          <p:cNvPicPr>
            <a:picLocks noChangeArrowheads="1"/>
          </p:cNvPicPr>
          <p:nvPr/>
        </p:nvPicPr>
        <p:blipFill>
          <a:blip r:embed="rId7">
            <a:grayscl/>
            <a:extLst>
              <a:ext uri="{28A0092B-C50C-407E-A947-70E740481C1C}">
                <a14:useLocalDpi xmlns:a14="http://schemas.microsoft.com/office/drawing/2010/main" val="0"/>
              </a:ext>
            </a:extLst>
          </a:blip>
          <a:srcRect l="17020" r="12766"/>
          <a:stretch>
            <a:fillRect/>
          </a:stretch>
        </p:blipFill>
        <p:spPr bwMode="auto">
          <a:xfrm>
            <a:off x="35496" y="4293096"/>
            <a:ext cx="180020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8413" name="Picture 221" descr="C:\Users\Administrator\Desktop\u=3145566937,607074756&amp;fm=21&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4437112"/>
            <a:ext cx="1685925" cy="216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8413"/>
                                        </p:tgtEl>
                                        <p:attrNameLst>
                                          <p:attrName>style.visibility</p:attrName>
                                        </p:attrNameLst>
                                      </p:cBhvr>
                                      <p:to>
                                        <p:strVal val="visible"/>
                                      </p:to>
                                    </p:set>
                                    <p:animEffect transition="in" filter="fade">
                                      <p:cBhvr>
                                        <p:cTn id="15" dur="2000"/>
                                        <p:tgtEl>
                                          <p:spTgt spid="8413"/>
                                        </p:tgtEl>
                                      </p:cBhvr>
                                    </p:animEffect>
                                    <p:anim calcmode="lin" valueType="num">
                                      <p:cBhvr>
                                        <p:cTn id="16" dur="2000" fill="hold"/>
                                        <p:tgtEl>
                                          <p:spTgt spid="8413"/>
                                        </p:tgtEl>
                                        <p:attrNameLst>
                                          <p:attrName>ppt_w</p:attrName>
                                        </p:attrNameLst>
                                      </p:cBhvr>
                                      <p:tavLst>
                                        <p:tav tm="0" fmla="#ppt_w*sin(2.5*pi*$)">
                                          <p:val>
                                            <p:fltVal val="0"/>
                                          </p:val>
                                        </p:tav>
                                        <p:tav tm="100000">
                                          <p:val>
                                            <p:fltVal val="1"/>
                                          </p:val>
                                        </p:tav>
                                      </p:tavLst>
                                    </p:anim>
                                    <p:anim calcmode="lin" valueType="num">
                                      <p:cBhvr>
                                        <p:cTn id="17" dur="2000" fill="hold"/>
                                        <p:tgtEl>
                                          <p:spTgt spid="84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52031"/>
            <a:ext cx="878567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tx1"/>
                </a:solidFill>
              </a:rPr>
              <a:t>        对于</a:t>
            </a:r>
            <a:r>
              <a:rPr lang="zh-CN" altLang="en-US" sz="2800" dirty="0">
                <a:solidFill>
                  <a:schemeClr val="tx1"/>
                </a:solidFill>
              </a:rPr>
              <a:t>任意进位的计数制，基数可以用正整数</a:t>
            </a:r>
            <a:r>
              <a:rPr lang="en-US" altLang="zh-CN" sz="2800" i="1" dirty="0">
                <a:solidFill>
                  <a:schemeClr val="tx1"/>
                </a:solidFill>
              </a:rPr>
              <a:t>R</a:t>
            </a:r>
            <a:r>
              <a:rPr lang="zh-CN" altLang="en-US" sz="2800" dirty="0">
                <a:solidFill>
                  <a:schemeClr val="tx1"/>
                </a:solidFill>
              </a:rPr>
              <a:t>来表示称为</a:t>
            </a:r>
            <a:r>
              <a:rPr lang="en-US" altLang="zh-CN" sz="2800" i="1" dirty="0">
                <a:solidFill>
                  <a:schemeClr val="tx1"/>
                </a:solidFill>
              </a:rPr>
              <a:t>R</a:t>
            </a:r>
            <a:r>
              <a:rPr lang="zh-CN" altLang="en-US" sz="2800" dirty="0">
                <a:solidFill>
                  <a:schemeClr val="tx1"/>
                </a:solidFill>
              </a:rPr>
              <a:t>进制。这时数</a:t>
            </a:r>
            <a:r>
              <a:rPr lang="en-US" altLang="zh-CN" sz="2800" i="1" dirty="0">
                <a:solidFill>
                  <a:schemeClr val="tx1"/>
                </a:solidFill>
              </a:rPr>
              <a:t>N</a:t>
            </a:r>
            <a:r>
              <a:rPr lang="zh-CN" altLang="en-US" sz="2800" dirty="0">
                <a:solidFill>
                  <a:schemeClr val="tx1"/>
                </a:solidFill>
              </a:rPr>
              <a:t>表示为</a:t>
            </a:r>
            <a:r>
              <a:rPr lang="zh-CN" altLang="en-US" sz="2800" dirty="0" smtClean="0">
                <a:solidFill>
                  <a:schemeClr val="tx1"/>
                </a:solidFill>
              </a:rPr>
              <a:t>多项式：</a:t>
            </a:r>
            <a:endParaRPr lang="en-US" altLang="zh-CN" sz="2800" dirty="0" smtClean="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r>
              <a:rPr lang="zh-CN" altLang="en-US" sz="2800" dirty="0" smtClean="0">
                <a:solidFill>
                  <a:schemeClr val="tx1"/>
                </a:solidFill>
              </a:rPr>
              <a:t>      式</a:t>
            </a:r>
            <a:r>
              <a:rPr lang="zh-CN" altLang="en-US" sz="2800" dirty="0">
                <a:solidFill>
                  <a:schemeClr val="tx1"/>
                </a:solidFill>
              </a:rPr>
              <a:t>中，</a:t>
            </a:r>
            <a:r>
              <a:rPr lang="en-US" altLang="zh-CN" sz="2800" i="1" dirty="0">
                <a:solidFill>
                  <a:schemeClr val="tx1"/>
                </a:solidFill>
              </a:rPr>
              <a:t>m</a:t>
            </a:r>
            <a:r>
              <a:rPr lang="zh-CN" altLang="en-US" sz="2800" dirty="0">
                <a:solidFill>
                  <a:schemeClr val="tx1"/>
                </a:solidFill>
              </a:rPr>
              <a:t>和</a:t>
            </a:r>
            <a:r>
              <a:rPr lang="en-US" altLang="zh-CN" sz="2800" i="1" dirty="0">
                <a:solidFill>
                  <a:schemeClr val="tx1"/>
                </a:solidFill>
              </a:rPr>
              <a:t>n</a:t>
            </a:r>
            <a:r>
              <a:rPr lang="zh-CN" altLang="en-US" sz="2800" dirty="0">
                <a:solidFill>
                  <a:schemeClr val="tx1"/>
                </a:solidFill>
              </a:rPr>
              <a:t>均为</a:t>
            </a:r>
            <a:r>
              <a:rPr lang="zh-CN" altLang="en-US" sz="2800" dirty="0" smtClean="0">
                <a:solidFill>
                  <a:schemeClr val="tx1"/>
                </a:solidFill>
              </a:rPr>
              <a:t>正整数（可以是</a:t>
            </a:r>
            <a:r>
              <a:rPr lang="en-US" altLang="zh-CN" sz="2800" dirty="0" smtClean="0">
                <a:solidFill>
                  <a:schemeClr val="tx1"/>
                </a:solidFill>
              </a:rPr>
              <a:t>0</a:t>
            </a:r>
            <a:r>
              <a:rPr lang="zh-CN" altLang="en-US" sz="2800" dirty="0" smtClean="0">
                <a:solidFill>
                  <a:schemeClr val="tx1"/>
                </a:solidFill>
              </a:rPr>
              <a:t>），</a:t>
            </a:r>
            <a:r>
              <a:rPr lang="en-US" altLang="zh-CN" sz="2800" i="1" dirty="0" err="1">
                <a:solidFill>
                  <a:schemeClr val="tx1"/>
                </a:solidFill>
              </a:rPr>
              <a:t>k</a:t>
            </a:r>
            <a:r>
              <a:rPr lang="en-US" altLang="zh-CN" sz="2800" i="1" baseline="-25000" dirty="0" err="1">
                <a:solidFill>
                  <a:schemeClr val="tx1"/>
                </a:solidFill>
              </a:rPr>
              <a:t>i</a:t>
            </a:r>
            <a:r>
              <a:rPr lang="zh-CN" altLang="en-US" sz="2800" dirty="0">
                <a:solidFill>
                  <a:schemeClr val="tx1"/>
                </a:solidFill>
              </a:rPr>
              <a:t>则是</a:t>
            </a:r>
            <a:r>
              <a:rPr lang="en-US" altLang="zh-CN" sz="2800" dirty="0">
                <a:solidFill>
                  <a:schemeClr val="tx1"/>
                </a:solidFill>
              </a:rPr>
              <a:t>0</a:t>
            </a:r>
            <a:r>
              <a:rPr lang="zh-CN" altLang="en-US" sz="2800" dirty="0">
                <a:solidFill>
                  <a:schemeClr val="tx1"/>
                </a:solidFill>
              </a:rPr>
              <a:t>，</a:t>
            </a:r>
            <a:r>
              <a:rPr lang="en-US" altLang="zh-CN" sz="2800" dirty="0">
                <a:solidFill>
                  <a:schemeClr val="tx1"/>
                </a:solidFill>
              </a:rPr>
              <a:t>1</a:t>
            </a:r>
            <a:r>
              <a:rPr lang="zh-CN" altLang="en-US" sz="2800" dirty="0">
                <a:solidFill>
                  <a:schemeClr val="tx1"/>
                </a:solidFill>
              </a:rPr>
              <a:t>，</a:t>
            </a:r>
            <a:r>
              <a:rPr lang="en-US" altLang="zh-CN" sz="2800" dirty="0" smtClean="0">
                <a:solidFill>
                  <a:schemeClr val="tx1"/>
                </a:solidFill>
              </a:rPr>
              <a:t>… </a:t>
            </a:r>
            <a:r>
              <a:rPr lang="zh-CN" altLang="en-US" sz="2800" dirty="0" smtClean="0">
                <a:solidFill>
                  <a:schemeClr val="tx1"/>
                </a:solidFill>
              </a:rPr>
              <a:t>，</a:t>
            </a:r>
            <a:r>
              <a:rPr lang="en-US" altLang="zh-CN" sz="2800" dirty="0" smtClean="0">
                <a:solidFill>
                  <a:schemeClr val="tx1"/>
                </a:solidFill>
              </a:rPr>
              <a:t>(</a:t>
            </a:r>
            <a:r>
              <a:rPr lang="en-US" altLang="zh-CN" sz="2800" i="1" dirty="0">
                <a:solidFill>
                  <a:schemeClr val="tx1"/>
                </a:solidFill>
              </a:rPr>
              <a:t>R</a:t>
            </a:r>
            <a:r>
              <a:rPr lang="en-US" altLang="zh-CN" sz="2800" dirty="0">
                <a:solidFill>
                  <a:schemeClr val="tx1"/>
                </a:solidFill>
              </a:rPr>
              <a:t>–1)</a:t>
            </a:r>
            <a:r>
              <a:rPr lang="zh-CN" altLang="en-US" sz="2800" dirty="0">
                <a:solidFill>
                  <a:schemeClr val="tx1"/>
                </a:solidFill>
              </a:rPr>
              <a:t>中的任何一个；</a:t>
            </a:r>
            <a:r>
              <a:rPr lang="en-US" altLang="zh-CN" sz="2800" i="1" dirty="0" err="1">
                <a:solidFill>
                  <a:schemeClr val="tx1"/>
                </a:solidFill>
              </a:rPr>
              <a:t>R</a:t>
            </a:r>
            <a:r>
              <a:rPr lang="en-US" altLang="zh-CN" sz="2800" i="1" baseline="30000" dirty="0" err="1">
                <a:solidFill>
                  <a:schemeClr val="tx1"/>
                </a:solidFill>
              </a:rPr>
              <a:t>i</a:t>
            </a:r>
            <a:r>
              <a:rPr lang="zh-CN" altLang="en-US" sz="2800" dirty="0">
                <a:solidFill>
                  <a:schemeClr val="tx1"/>
                </a:solidFill>
              </a:rPr>
              <a:t>是位权，采用“逢</a:t>
            </a:r>
            <a:r>
              <a:rPr lang="en-US" altLang="zh-CN" sz="2800" i="1" dirty="0">
                <a:solidFill>
                  <a:schemeClr val="tx1"/>
                </a:solidFill>
              </a:rPr>
              <a:t>R</a:t>
            </a:r>
            <a:r>
              <a:rPr lang="zh-CN" altLang="en-US" sz="2800" dirty="0">
                <a:solidFill>
                  <a:schemeClr val="tx1"/>
                </a:solidFill>
              </a:rPr>
              <a:t>进一”的原则进行计数</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64AA3066-6FEF-42C3-87C8-190595D9EDF7}"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mc:AlternateContent xmlns:mc="http://schemas.openxmlformats.org/markup-compatibility/2006">
        <mc:Choice xmlns:a14="http://schemas.microsoft.com/office/drawing/2010/main" Requires="a14">
          <p:sp>
            <p:nvSpPr>
              <p:cNvPr id="5" name="矩形 4"/>
              <p:cNvSpPr/>
              <p:nvPr/>
            </p:nvSpPr>
            <p:spPr>
              <a:xfrm>
                <a:off x="2735796" y="2348880"/>
                <a:ext cx="2952328" cy="1434560"/>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i="1" smtClean="0">
                          <a:solidFill>
                            <a:schemeClr val="tx1"/>
                          </a:solidFill>
                          <a:latin typeface="Cambria Math"/>
                        </a:rPr>
                        <m:t>𝑵</m:t>
                      </m:r>
                      <m:r>
                        <a:rPr lang="en-US" altLang="zh-CN" sz="3200" b="1" i="1" smtClean="0">
                          <a:solidFill>
                            <a:schemeClr val="tx1"/>
                          </a:solidFill>
                          <a:latin typeface="Cambria Math"/>
                        </a:rPr>
                        <m:t>=</m:t>
                      </m:r>
                      <m:nary>
                        <m:naryPr>
                          <m:chr m:val="∑"/>
                          <m:grow m:val="on"/>
                          <m:ctrlPr>
                            <a:rPr lang="zh-CN" altLang="zh-CN" sz="3200" i="1">
                              <a:solidFill>
                                <a:schemeClr val="tx1"/>
                              </a:solidFill>
                              <a:latin typeface="Cambria Math"/>
                            </a:rPr>
                          </m:ctrlPr>
                        </m:naryPr>
                        <m:sub>
                          <m:r>
                            <a:rPr lang="en-US" altLang="zh-CN" sz="3200" b="1" i="1">
                              <a:solidFill>
                                <a:schemeClr val="tx1"/>
                              </a:solidFill>
                              <a:latin typeface="Cambria Math"/>
                            </a:rPr>
                            <m:t>𝒊</m:t>
                          </m:r>
                          <m:r>
                            <a:rPr lang="en-US" altLang="zh-CN" sz="3200" b="1" i="1">
                              <a:solidFill>
                                <a:schemeClr val="tx1"/>
                              </a:solidFill>
                              <a:latin typeface="Cambria Math"/>
                            </a:rPr>
                            <m:t>=</m:t>
                          </m:r>
                          <m:r>
                            <a:rPr lang="en-US" altLang="zh-CN" sz="3200" b="1" i="1">
                              <a:solidFill>
                                <a:schemeClr val="tx1"/>
                              </a:solidFill>
                              <a:latin typeface="Cambria Math"/>
                            </a:rPr>
                            <m:t>𝒎</m:t>
                          </m:r>
                        </m:sub>
                        <m:sup>
                          <m:r>
                            <a:rPr lang="en-US" altLang="zh-CN" sz="3200" b="1" i="1">
                              <a:solidFill>
                                <a:schemeClr val="tx1"/>
                              </a:solidFill>
                              <a:latin typeface="Cambria Math"/>
                            </a:rPr>
                            <m:t>−</m:t>
                          </m:r>
                          <m:r>
                            <a:rPr lang="en-US" altLang="zh-CN" sz="3200" b="1" i="1">
                              <a:solidFill>
                                <a:schemeClr val="tx1"/>
                              </a:solidFill>
                              <a:latin typeface="Cambria Math"/>
                            </a:rPr>
                            <m:t>𝒏</m:t>
                          </m:r>
                        </m:sup>
                        <m:e>
                          <m:sSub>
                            <m:sSubPr>
                              <m:ctrlPr>
                                <a:rPr lang="zh-CN" altLang="zh-CN" sz="3200" i="1">
                                  <a:solidFill>
                                    <a:schemeClr val="tx1"/>
                                  </a:solidFill>
                                  <a:latin typeface="Cambria Math"/>
                                </a:rPr>
                              </m:ctrlPr>
                            </m:sSubPr>
                            <m:e>
                              <m:r>
                                <a:rPr lang="en-US" altLang="zh-CN" sz="3200" b="1" i="1">
                                  <a:solidFill>
                                    <a:schemeClr val="tx1"/>
                                  </a:solidFill>
                                  <a:latin typeface="Cambria Math"/>
                                </a:rPr>
                                <m:t>𝑲</m:t>
                              </m:r>
                            </m:e>
                            <m:sub>
                              <m:r>
                                <a:rPr lang="en-US" altLang="zh-CN" sz="3200" b="1" i="1">
                                  <a:solidFill>
                                    <a:schemeClr val="tx1"/>
                                  </a:solidFill>
                                  <a:latin typeface="Cambria Math"/>
                                </a:rPr>
                                <m:t>𝒊</m:t>
                              </m:r>
                            </m:sub>
                          </m:sSub>
                          <m:sSup>
                            <m:sSupPr>
                              <m:ctrlPr>
                                <a:rPr lang="zh-CN" altLang="zh-CN" sz="3200" i="1">
                                  <a:solidFill>
                                    <a:schemeClr val="tx1"/>
                                  </a:solidFill>
                                  <a:latin typeface="Cambria Math"/>
                                </a:rPr>
                              </m:ctrlPr>
                            </m:sSupPr>
                            <m:e>
                              <m:r>
                                <a:rPr lang="en-US" altLang="zh-CN" sz="3200" b="1" i="1">
                                  <a:solidFill>
                                    <a:schemeClr val="tx1"/>
                                  </a:solidFill>
                                  <a:latin typeface="Cambria Math"/>
                                </a:rPr>
                                <m:t>𝑹</m:t>
                              </m:r>
                            </m:e>
                            <m:sup>
                              <m:r>
                                <a:rPr lang="en-US" altLang="zh-CN" sz="3200" b="1" i="1">
                                  <a:solidFill>
                                    <a:schemeClr val="tx1"/>
                                  </a:solidFill>
                                  <a:latin typeface="Cambria Math"/>
                                </a:rPr>
                                <m:t>𝒊</m:t>
                              </m:r>
                            </m:sup>
                          </m:sSup>
                        </m:e>
                      </m:nary>
                    </m:oMath>
                  </m:oMathPara>
                </a14:m>
                <a:endParaRPr lang="zh-CN" altLang="zh-CN" sz="3200" dirty="0"/>
              </a:p>
            </p:txBody>
          </p:sp>
        </mc:Choice>
        <mc:Fallback>
          <p:sp>
            <p:nvSpPr>
              <p:cNvPr id="5" name="矩形 4"/>
              <p:cNvSpPr>
                <a:spLocks noRot="1" noChangeAspect="1" noMove="1" noResize="1" noEditPoints="1" noAdjustHandles="1" noChangeArrowheads="1" noChangeShapeType="1" noTextEdit="1"/>
              </p:cNvSpPr>
              <p:nvPr/>
            </p:nvSpPr>
            <p:spPr>
              <a:xfrm>
                <a:off x="2735796" y="2348880"/>
                <a:ext cx="2952328" cy="143456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DC87CCD7-4A8E-48A5-BE2A-D301A0ACBF65}" type="datetime1">
              <a:rPr lang="ja-JP" altLang="en-US"/>
            </a:fld>
            <a:endParaRPr lang="en-US" altLang="zh-CN"/>
          </a:p>
        </p:txBody>
      </p:sp>
      <p:sp>
        <p:nvSpPr>
          <p:cNvPr id="16" name="灯片编号占位符 5"/>
          <p:cNvSpPr>
            <a:spLocks noGrp="1"/>
          </p:cNvSpPr>
          <p:nvPr>
            <p:ph type="sldNum" sz="quarter" idx="12"/>
          </p:nvPr>
        </p:nvSpPr>
        <p:spPr/>
        <p:txBody>
          <a:bodyPr/>
          <a:lstStyle/>
          <a:p>
            <a:fld id="{72CE9B31-8780-485E-8D43-D7B4D25628D7}" type="slidenum">
              <a:rPr lang="en-US" altLang="zh-CN"/>
            </a:fld>
            <a:endParaRPr lang="en-US" altLang="zh-CN"/>
          </a:p>
        </p:txBody>
      </p:sp>
      <p:grpSp>
        <p:nvGrpSpPr>
          <p:cNvPr id="778244" name="Group 4"/>
          <p:cNvGrpSpPr/>
          <p:nvPr/>
        </p:nvGrpSpPr>
        <p:grpSpPr bwMode="auto">
          <a:xfrm>
            <a:off x="1905000" y="2933092"/>
            <a:ext cx="5181600" cy="3124200"/>
            <a:chOff x="1008" y="1536"/>
            <a:chExt cx="3264" cy="1968"/>
          </a:xfrm>
        </p:grpSpPr>
        <p:sp>
          <p:nvSpPr>
            <p:cNvPr id="778245" name="Oval 5"/>
            <p:cNvSpPr>
              <a:spLocks noChangeArrowheads="1"/>
            </p:cNvSpPr>
            <p:nvPr/>
          </p:nvSpPr>
          <p:spPr bwMode="auto">
            <a:xfrm>
              <a:off x="1008" y="1536"/>
              <a:ext cx="960" cy="432"/>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二进制</a:t>
              </a:r>
              <a:endParaRPr lang="zh-CN" altLang="en-US" sz="1800" b="0">
                <a:effectLst/>
                <a:latin typeface="Times New Roman" panose="02020603050405020304" pitchFamily="18" charset="0"/>
                <a:ea typeface="宋体" panose="02010600030101010101" pitchFamily="2" charset="-122"/>
              </a:endParaRPr>
            </a:p>
          </p:txBody>
        </p:sp>
        <p:sp>
          <p:nvSpPr>
            <p:cNvPr id="778246" name="Oval 6"/>
            <p:cNvSpPr>
              <a:spLocks noChangeArrowheads="1"/>
            </p:cNvSpPr>
            <p:nvPr/>
          </p:nvSpPr>
          <p:spPr bwMode="auto">
            <a:xfrm>
              <a:off x="3312" y="1536"/>
              <a:ext cx="960" cy="43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八进制</a:t>
              </a:r>
              <a:endParaRPr lang="zh-CN" altLang="en-US" sz="1800" b="0">
                <a:effectLst/>
                <a:latin typeface="Times New Roman" panose="02020603050405020304" pitchFamily="18" charset="0"/>
                <a:ea typeface="宋体" panose="02010600030101010101" pitchFamily="2" charset="-122"/>
              </a:endParaRPr>
            </a:p>
          </p:txBody>
        </p:sp>
        <p:sp>
          <p:nvSpPr>
            <p:cNvPr id="778247" name="Oval 7"/>
            <p:cNvSpPr>
              <a:spLocks noChangeArrowheads="1"/>
            </p:cNvSpPr>
            <p:nvPr/>
          </p:nvSpPr>
          <p:spPr bwMode="auto">
            <a:xfrm>
              <a:off x="3312" y="3072"/>
              <a:ext cx="960" cy="432"/>
            </a:xfrm>
            <a:prstGeom prst="ellipse">
              <a:avLst/>
            </a:prstGeom>
            <a:solidFill>
              <a:srgbClr val="3333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十进制</a:t>
              </a:r>
              <a:endParaRPr lang="zh-CN" altLang="en-US" sz="1800" b="0">
                <a:effectLst/>
                <a:latin typeface="Times New Roman" panose="02020603050405020304" pitchFamily="18" charset="0"/>
                <a:ea typeface="宋体" panose="02010600030101010101" pitchFamily="2" charset="-122"/>
              </a:endParaRPr>
            </a:p>
          </p:txBody>
        </p:sp>
        <p:sp>
          <p:nvSpPr>
            <p:cNvPr id="778248" name="Oval 8"/>
            <p:cNvSpPr>
              <a:spLocks noChangeArrowheads="1"/>
            </p:cNvSpPr>
            <p:nvPr/>
          </p:nvSpPr>
          <p:spPr bwMode="auto">
            <a:xfrm>
              <a:off x="1008" y="3072"/>
              <a:ext cx="960" cy="432"/>
            </a:xfrm>
            <a:prstGeom prst="ellipse">
              <a:avLst/>
            </a:prstGeom>
            <a:solidFill>
              <a:srgbClr val="0099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十六进制</a:t>
              </a:r>
              <a:endParaRPr lang="zh-CN" altLang="en-US" sz="1800" b="0">
                <a:effectLst/>
                <a:latin typeface="Times New Roman" panose="02020603050405020304" pitchFamily="18" charset="0"/>
                <a:ea typeface="宋体" panose="02010600030101010101" pitchFamily="2" charset="-122"/>
              </a:endParaRPr>
            </a:p>
          </p:txBody>
        </p:sp>
        <p:sp>
          <p:nvSpPr>
            <p:cNvPr id="778249" name="Line 9"/>
            <p:cNvSpPr>
              <a:spLocks noChangeShapeType="1"/>
            </p:cNvSpPr>
            <p:nvPr/>
          </p:nvSpPr>
          <p:spPr bwMode="auto">
            <a:xfrm>
              <a:off x="1968" y="1728"/>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0" name="Line 10"/>
            <p:cNvSpPr>
              <a:spLocks noChangeShapeType="1"/>
            </p:cNvSpPr>
            <p:nvPr/>
          </p:nvSpPr>
          <p:spPr bwMode="auto">
            <a:xfrm>
              <a:off x="3840"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1" name="Line 11"/>
            <p:cNvSpPr>
              <a:spLocks noChangeShapeType="1"/>
            </p:cNvSpPr>
            <p:nvPr/>
          </p:nvSpPr>
          <p:spPr bwMode="auto">
            <a:xfrm>
              <a:off x="1488"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2" name="Line 12"/>
            <p:cNvSpPr>
              <a:spLocks noChangeShapeType="1"/>
            </p:cNvSpPr>
            <p:nvPr/>
          </p:nvSpPr>
          <p:spPr bwMode="auto">
            <a:xfrm>
              <a:off x="1968" y="3312"/>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3" name="Line 13"/>
            <p:cNvSpPr>
              <a:spLocks noChangeShapeType="1"/>
            </p:cNvSpPr>
            <p:nvPr/>
          </p:nvSpPr>
          <p:spPr bwMode="auto">
            <a:xfrm>
              <a:off x="1872" y="1920"/>
              <a:ext cx="1584"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4" name="Line 14"/>
            <p:cNvSpPr>
              <a:spLocks noChangeShapeType="1"/>
            </p:cNvSpPr>
            <p:nvPr/>
          </p:nvSpPr>
          <p:spPr bwMode="auto">
            <a:xfrm flipV="1">
              <a:off x="1824" y="1920"/>
              <a:ext cx="1728"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矩形 1"/>
          <p:cNvSpPr/>
          <p:nvPr/>
        </p:nvSpPr>
        <p:spPr>
          <a:xfrm>
            <a:off x="503548" y="1220559"/>
            <a:ext cx="8172908" cy="1200329"/>
          </a:xfrm>
          <a:prstGeom prst="rect">
            <a:avLst/>
          </a:prstGeom>
        </p:spPr>
        <p:txBody>
          <a:bodyPr wrap="square">
            <a:spAutoFit/>
          </a:bodyPr>
          <a:lstStyle/>
          <a:p>
            <a:r>
              <a:rPr lang="zh-CN" altLang="en-US" sz="2400" dirty="0">
                <a:solidFill>
                  <a:srgbClr val="FF0000"/>
                </a:solidFill>
              </a:rPr>
              <a:t>（二）不同计数制之间的转换</a:t>
            </a:r>
            <a:endParaRPr lang="zh-CN" altLang="en-US" sz="2400" dirty="0">
              <a:solidFill>
                <a:srgbClr val="FF0000"/>
              </a:solidFill>
            </a:endParaRPr>
          </a:p>
          <a:p>
            <a:r>
              <a:rPr lang="zh-CN" altLang="en-US" sz="2400" dirty="0">
                <a:solidFill>
                  <a:schemeClr val="tx1"/>
                </a:solidFill>
              </a:rPr>
              <a:t>        不同计数制之间的转换包括：非十进制数转换为十进制数；十进制数转换为非十进制数；</a:t>
            </a:r>
            <a:r>
              <a:rPr lang="zh-CN" altLang="en-US" sz="2400">
                <a:solidFill>
                  <a:schemeClr val="tx1"/>
                </a:solidFill>
              </a:rPr>
              <a:t>非</a:t>
            </a:r>
            <a:r>
              <a:rPr lang="zh-CN" altLang="en-US" sz="2400" smtClean="0">
                <a:solidFill>
                  <a:schemeClr val="tx1"/>
                </a:solidFill>
              </a:rPr>
              <a:t>十进制数之间</a:t>
            </a:r>
            <a:r>
              <a:rPr lang="zh-CN" altLang="en-US" sz="2400" dirty="0">
                <a:solidFill>
                  <a:schemeClr val="tx1"/>
                </a:solidFill>
              </a:rPr>
              <a:t>的转换。</a:t>
            </a:r>
            <a:endParaRPr lang="zh-CN" altLang="en-US" sz="2400" dirty="0">
              <a:solidFill>
                <a:schemeClr val="tx1"/>
              </a:solidFill>
            </a:endParaRPr>
          </a:p>
        </p:txBody>
      </p:sp>
      <p:sp>
        <p:nvSpPr>
          <p:cNvPr id="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1376772"/>
            <a:ext cx="7092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a:t>
            </a:r>
            <a:r>
              <a:rPr lang="zh-CN" altLang="en-US" sz="2800" dirty="0">
                <a:solidFill>
                  <a:srgbClr val="C00000"/>
                </a:solidFill>
              </a:rPr>
              <a:t>．</a:t>
            </a:r>
            <a:r>
              <a:rPr lang="zh-CN" altLang="en-US" sz="2800" dirty="0" smtClean="0">
                <a:solidFill>
                  <a:srgbClr val="C00000"/>
                </a:solidFill>
              </a:rPr>
              <a:t>二、八、</a:t>
            </a:r>
            <a:r>
              <a:rPr lang="zh-CN" altLang="en-US" sz="2800" dirty="0">
                <a:solidFill>
                  <a:srgbClr val="C00000"/>
                </a:solidFill>
              </a:rPr>
              <a:t>十六进制数转换为十进制数</a:t>
            </a:r>
            <a:endParaRPr lang="zh-CN" altLang="en-US" sz="2800" dirty="0">
              <a:solidFill>
                <a:srgbClr val="C00000"/>
              </a:solidFill>
            </a:endParaRPr>
          </a:p>
          <a:p>
            <a:r>
              <a:rPr lang="zh-CN" altLang="en-US" sz="2800" dirty="0" smtClean="0">
                <a:solidFill>
                  <a:schemeClr val="tx1"/>
                </a:solidFill>
              </a:rPr>
              <a:t>     按照多项式</a:t>
            </a:r>
            <a:r>
              <a:rPr lang="zh-CN" altLang="en-US" sz="2800" dirty="0">
                <a:solidFill>
                  <a:schemeClr val="tx1"/>
                </a:solidFill>
              </a:rPr>
              <a:t>求和的方法直接</a:t>
            </a:r>
            <a:r>
              <a:rPr lang="zh-CN" altLang="en-US" sz="2800" dirty="0" smtClean="0">
                <a:solidFill>
                  <a:schemeClr val="tx1"/>
                </a:solidFill>
              </a:rPr>
              <a:t>计算。如：</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39552" y="2771633"/>
            <a:ext cx="7992888" cy="2277547"/>
          </a:xfrm>
          <a:prstGeom prst="rect">
            <a:avLst/>
          </a:prstGeom>
          <a:solidFill>
            <a:schemeClr val="accent1">
              <a:lumMod val="60000"/>
              <a:lumOff val="40000"/>
            </a:schemeClr>
          </a:solidFill>
        </p:spPr>
        <p:txBody>
          <a:bodyPr wrap="square" rtlCol="0">
            <a:spAutoFit/>
          </a:bodyPr>
          <a:lstStyle/>
          <a:p>
            <a:pPr lvl="1"/>
            <a:r>
              <a:rPr lang="en-US" altLang="zh-CN" sz="2400" dirty="0">
                <a:solidFill>
                  <a:schemeClr val="tx1"/>
                </a:solidFill>
              </a:rPr>
              <a:t>(</a:t>
            </a:r>
            <a:r>
              <a:rPr lang="en-US" altLang="zh-CN" sz="2400" dirty="0" smtClean="0">
                <a:solidFill>
                  <a:schemeClr val="tx1"/>
                </a:solidFill>
              </a:rPr>
              <a:t>101.01)</a:t>
            </a:r>
            <a:r>
              <a:rPr lang="en-US" altLang="zh-CN" sz="2400" baseline="-25000" dirty="0" smtClean="0">
                <a:solidFill>
                  <a:schemeClr val="tx1"/>
                </a:solidFill>
              </a:rPr>
              <a:t>2</a:t>
            </a:r>
            <a:r>
              <a:rPr lang="en-US" altLang="zh-CN" sz="2400" dirty="0" smtClean="0">
                <a:solidFill>
                  <a:schemeClr val="tx1"/>
                </a:solidFill>
              </a:rPr>
              <a:t>=1×2</a:t>
            </a:r>
            <a:r>
              <a:rPr lang="en-US" altLang="zh-CN" sz="2400" baseline="30000" dirty="0" smtClean="0">
                <a:solidFill>
                  <a:schemeClr val="tx1"/>
                </a:solidFill>
              </a:rPr>
              <a:t>2</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0</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–2</a:t>
            </a:r>
            <a:r>
              <a:rPr lang="en-US" altLang="zh-CN" sz="2400" dirty="0">
                <a:solidFill>
                  <a:schemeClr val="tx1"/>
                </a:solidFill>
              </a:rPr>
              <a:t>=(5.25)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(2576.2)</a:t>
            </a:r>
            <a:r>
              <a:rPr lang="en-US" altLang="zh-CN" sz="2400" baseline="-25000" dirty="0">
                <a:solidFill>
                  <a:schemeClr val="tx1"/>
                </a:solidFill>
              </a:rPr>
              <a:t>8</a:t>
            </a:r>
            <a:r>
              <a:rPr lang="en-US" altLang="zh-CN" sz="2400" dirty="0">
                <a:solidFill>
                  <a:schemeClr val="tx1"/>
                </a:solidFill>
              </a:rPr>
              <a:t>=2×8</a:t>
            </a:r>
            <a:r>
              <a:rPr lang="en-US" altLang="zh-CN" sz="2400" baseline="30000" dirty="0">
                <a:solidFill>
                  <a:schemeClr val="tx1"/>
                </a:solidFill>
              </a:rPr>
              <a:t>3</a:t>
            </a:r>
            <a:r>
              <a:rPr lang="en-US" altLang="zh-CN" sz="2400" dirty="0">
                <a:solidFill>
                  <a:schemeClr val="tx1"/>
                </a:solidFill>
              </a:rPr>
              <a:t>+5×8</a:t>
            </a:r>
            <a:r>
              <a:rPr lang="en-US" altLang="zh-CN" sz="2400" baseline="30000" dirty="0">
                <a:solidFill>
                  <a:schemeClr val="tx1"/>
                </a:solidFill>
              </a:rPr>
              <a:t>2</a:t>
            </a:r>
            <a:r>
              <a:rPr lang="en-US" altLang="zh-CN" sz="2400" dirty="0">
                <a:solidFill>
                  <a:schemeClr val="tx1"/>
                </a:solidFill>
              </a:rPr>
              <a:t>+7×8</a:t>
            </a:r>
            <a:r>
              <a:rPr lang="en-US" altLang="zh-CN" sz="2400" baseline="30000" dirty="0">
                <a:solidFill>
                  <a:schemeClr val="tx1"/>
                </a:solidFill>
              </a:rPr>
              <a:t>1</a:t>
            </a:r>
            <a:r>
              <a:rPr lang="en-US" altLang="zh-CN" sz="2400" dirty="0">
                <a:solidFill>
                  <a:schemeClr val="tx1"/>
                </a:solidFill>
              </a:rPr>
              <a:t>+6×8</a:t>
            </a:r>
            <a:r>
              <a:rPr lang="en-US" altLang="zh-CN" sz="2400" baseline="30000" dirty="0">
                <a:solidFill>
                  <a:schemeClr val="tx1"/>
                </a:solidFill>
              </a:rPr>
              <a:t>0</a:t>
            </a:r>
            <a:r>
              <a:rPr lang="en-US" altLang="zh-CN" sz="2400" dirty="0">
                <a:solidFill>
                  <a:schemeClr val="tx1"/>
                </a:solidFill>
              </a:rPr>
              <a:t>+2×8</a:t>
            </a:r>
            <a:r>
              <a:rPr lang="en-US" altLang="zh-CN" sz="2400" baseline="30000" dirty="0">
                <a:solidFill>
                  <a:schemeClr val="tx1"/>
                </a:solidFill>
              </a:rPr>
              <a:t>–1</a:t>
            </a:r>
            <a:r>
              <a:rPr lang="en-US" altLang="zh-CN" sz="2400" dirty="0">
                <a:solidFill>
                  <a:schemeClr val="tx1"/>
                </a:solidFill>
              </a:rPr>
              <a:t>=(1406.25)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(1A4D)</a:t>
            </a:r>
            <a:r>
              <a:rPr lang="en-US" altLang="zh-CN" sz="2400" baseline="-25000" dirty="0">
                <a:solidFill>
                  <a:schemeClr val="tx1"/>
                </a:solidFill>
              </a:rPr>
              <a:t>16</a:t>
            </a:r>
            <a:r>
              <a:rPr lang="en-US" altLang="zh-CN" sz="2400" dirty="0">
                <a:solidFill>
                  <a:schemeClr val="tx1"/>
                </a:solidFill>
              </a:rPr>
              <a:t>=1×16</a:t>
            </a:r>
            <a:r>
              <a:rPr lang="en-US" altLang="zh-CN" sz="2400" baseline="30000" dirty="0">
                <a:solidFill>
                  <a:schemeClr val="tx1"/>
                </a:solidFill>
              </a:rPr>
              <a:t>3</a:t>
            </a:r>
            <a:r>
              <a:rPr lang="en-US" altLang="zh-CN" sz="2400" dirty="0">
                <a:solidFill>
                  <a:schemeClr val="tx1"/>
                </a:solidFill>
              </a:rPr>
              <a:t>+10×16</a:t>
            </a:r>
            <a:r>
              <a:rPr lang="en-US" altLang="zh-CN" sz="2400" baseline="30000" dirty="0">
                <a:solidFill>
                  <a:schemeClr val="tx1"/>
                </a:solidFill>
              </a:rPr>
              <a:t>2</a:t>
            </a:r>
            <a:r>
              <a:rPr lang="en-US" altLang="zh-CN" sz="2400" dirty="0">
                <a:solidFill>
                  <a:schemeClr val="tx1"/>
                </a:solidFill>
              </a:rPr>
              <a:t>+4×16</a:t>
            </a:r>
            <a:r>
              <a:rPr lang="en-US" altLang="zh-CN" sz="2400" baseline="30000" dirty="0">
                <a:solidFill>
                  <a:schemeClr val="tx1"/>
                </a:solidFill>
              </a:rPr>
              <a:t>1</a:t>
            </a:r>
            <a:r>
              <a:rPr lang="en-US" altLang="zh-CN" sz="2400" dirty="0">
                <a:solidFill>
                  <a:schemeClr val="tx1"/>
                </a:solidFill>
              </a:rPr>
              <a:t>+13×16</a:t>
            </a:r>
            <a:r>
              <a:rPr lang="en-US" altLang="zh-CN" sz="2400" baseline="30000" dirty="0">
                <a:solidFill>
                  <a:schemeClr val="tx1"/>
                </a:solidFill>
              </a:rPr>
              <a:t>0</a:t>
            </a:r>
            <a:r>
              <a:rPr lang="en-US" altLang="zh-CN" sz="2400" dirty="0">
                <a:solidFill>
                  <a:schemeClr val="tx1"/>
                </a:solidFill>
              </a:rPr>
              <a:t>=(6733)</a:t>
            </a:r>
            <a:r>
              <a:rPr lang="en-US" altLang="zh-CN" sz="2400" baseline="-25000" dirty="0">
                <a:solidFill>
                  <a:schemeClr val="tx1"/>
                </a:solidFill>
              </a:rPr>
              <a:t>10</a:t>
            </a:r>
            <a:endParaRPr lang="zh-CN" altLang="en-US" sz="2400" dirty="0">
              <a:solidFill>
                <a:schemeClr val="tx1"/>
              </a:solidFill>
            </a:endParaRPr>
          </a:p>
          <a:p>
            <a:endParaRPr lang="zh-CN" altLang="en-US" dirty="0"/>
          </a:p>
        </p:txBody>
      </p:sp>
      <p:sp>
        <p:nvSpPr>
          <p:cNvPr id="3" name="日期占位符 2"/>
          <p:cNvSpPr>
            <a:spLocks noGrp="1"/>
          </p:cNvSpPr>
          <p:nvPr>
            <p:ph type="dt" sz="half" idx="10"/>
          </p:nvPr>
        </p:nvSpPr>
        <p:spPr/>
        <p:txBody>
          <a:bodyPr/>
          <a:lstStyle/>
          <a:p>
            <a:pPr>
              <a:defRPr/>
            </a:pPr>
            <a:fld id="{7AB74C69-3B7A-4BA0-96BF-1BF841E0EFE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938329"/>
            <a:ext cx="831692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  </a:t>
            </a:r>
            <a:r>
              <a:rPr lang="en-US" altLang="zh-CN" sz="2800" dirty="0" smtClean="0">
                <a:solidFill>
                  <a:srgbClr val="C00000"/>
                </a:solidFill>
              </a:rPr>
              <a:t>2</a:t>
            </a:r>
            <a:r>
              <a:rPr lang="zh-CN" altLang="en-US" sz="2800" dirty="0">
                <a:solidFill>
                  <a:srgbClr val="C00000"/>
                </a:solidFill>
              </a:rPr>
              <a:t>．十进制数转换成非十进制数</a:t>
            </a:r>
            <a:endParaRPr lang="zh-CN" altLang="en-US" sz="2800" dirty="0">
              <a:solidFill>
                <a:srgbClr val="C00000"/>
              </a:solidFill>
            </a:endParaRPr>
          </a:p>
          <a:p>
            <a:r>
              <a:rPr lang="zh-CN" altLang="en-US" sz="2800" dirty="0" smtClean="0">
                <a:solidFill>
                  <a:schemeClr val="tx1"/>
                </a:solidFill>
              </a:rPr>
              <a:t>        将</a:t>
            </a:r>
            <a:r>
              <a:rPr lang="zh-CN" altLang="en-US" sz="2800" dirty="0">
                <a:solidFill>
                  <a:schemeClr val="tx1"/>
                </a:solidFill>
              </a:rPr>
              <a:t>一个十进制数转换成二进制数、八进制数、十六进制数，其</a:t>
            </a:r>
            <a:r>
              <a:rPr lang="zh-CN" altLang="en-US" sz="2800" dirty="0">
                <a:solidFill>
                  <a:srgbClr val="FF0000"/>
                </a:solidFill>
              </a:rPr>
              <a:t>整数部分和小数部分分别遵守不同的</a:t>
            </a:r>
            <a:r>
              <a:rPr lang="zh-CN" altLang="en-US" sz="2800" dirty="0" smtClean="0">
                <a:solidFill>
                  <a:srgbClr val="FF0000"/>
                </a:solidFill>
              </a:rPr>
              <a:t>规则，必须分别转换</a:t>
            </a:r>
            <a:r>
              <a:rPr lang="zh-CN" altLang="en-US" sz="2800" dirty="0" smtClean="0">
                <a:solidFill>
                  <a:schemeClr val="tx1"/>
                </a:solidFill>
              </a:rPr>
              <a:t>。</a:t>
            </a:r>
            <a:endParaRPr lang="en-US" altLang="zh-CN" sz="2800" dirty="0" smtClean="0">
              <a:solidFill>
                <a:schemeClr val="tx1"/>
              </a:solidFill>
            </a:endParaRPr>
          </a:p>
          <a:p>
            <a:endParaRPr lang="zh-CN" altLang="en-US" sz="2800" dirty="0">
              <a:solidFill>
                <a:schemeClr val="tx1"/>
              </a:solidFill>
            </a:endParaRPr>
          </a:p>
          <a:p>
            <a:r>
              <a:rPr lang="zh-CN" altLang="en-US" sz="2800" dirty="0">
                <a:solidFill>
                  <a:schemeClr val="accent6">
                    <a:lumMod val="75000"/>
                  </a:schemeClr>
                </a:solidFill>
              </a:rPr>
              <a:t>（</a:t>
            </a:r>
            <a:r>
              <a:rPr lang="en-US" altLang="zh-CN" sz="2800" dirty="0">
                <a:solidFill>
                  <a:schemeClr val="accent6">
                    <a:lumMod val="75000"/>
                  </a:schemeClr>
                </a:solidFill>
              </a:rPr>
              <a:t>1</a:t>
            </a:r>
            <a:r>
              <a:rPr lang="zh-CN" altLang="en-US" sz="2800" dirty="0">
                <a:solidFill>
                  <a:schemeClr val="accent6">
                    <a:lumMod val="75000"/>
                  </a:schemeClr>
                </a:solidFill>
              </a:rPr>
              <a:t>）十进制整数转换成二进制</a:t>
            </a:r>
            <a:r>
              <a:rPr lang="zh-CN" altLang="en-US" sz="2800" dirty="0" smtClean="0">
                <a:solidFill>
                  <a:schemeClr val="accent6">
                    <a:lumMod val="75000"/>
                  </a:schemeClr>
                </a:solidFill>
              </a:rPr>
              <a:t>整数</a:t>
            </a:r>
            <a:endParaRPr lang="zh-CN" altLang="en-US" sz="2800" dirty="0">
              <a:solidFill>
                <a:schemeClr val="accent6">
                  <a:lumMod val="75000"/>
                </a:schemeClr>
              </a:solidFill>
            </a:endParaRPr>
          </a:p>
          <a:p>
            <a:r>
              <a:rPr lang="zh-CN" altLang="en-US" sz="2800" dirty="0" smtClean="0">
                <a:solidFill>
                  <a:schemeClr val="tx1"/>
                </a:solidFill>
              </a:rPr>
              <a:t>        十进制</a:t>
            </a:r>
            <a:r>
              <a:rPr lang="zh-CN" altLang="en-US" sz="2800" dirty="0">
                <a:solidFill>
                  <a:schemeClr val="tx1"/>
                </a:solidFill>
              </a:rPr>
              <a:t>整数转换成二进制整数通常采用“</a:t>
            </a:r>
            <a:r>
              <a:rPr lang="zh-CN" altLang="en-US" sz="2800" dirty="0">
                <a:solidFill>
                  <a:srgbClr val="C00000"/>
                </a:solidFill>
                <a:latin typeface="黑体" panose="02010609060101010101" pitchFamily="49" charset="-122"/>
                <a:ea typeface="黑体" panose="02010609060101010101" pitchFamily="49" charset="-122"/>
              </a:rPr>
              <a:t>除</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取余，逆序读数</a:t>
            </a:r>
            <a:r>
              <a:rPr lang="zh-CN" altLang="en-US" sz="2800" dirty="0">
                <a:solidFill>
                  <a:schemeClr val="tx1"/>
                </a:solidFill>
              </a:rPr>
              <a:t>”。就是将已知十进制数反复除以</a:t>
            </a:r>
            <a:r>
              <a:rPr lang="en-US" altLang="zh-CN" sz="2800" dirty="0">
                <a:solidFill>
                  <a:schemeClr val="tx1"/>
                </a:solidFill>
              </a:rPr>
              <a:t>2</a:t>
            </a:r>
            <a:r>
              <a:rPr lang="zh-CN" altLang="en-US" sz="2800" dirty="0">
                <a:solidFill>
                  <a:schemeClr val="tx1"/>
                </a:solidFill>
              </a:rPr>
              <a:t>，每次相除后若余数为</a:t>
            </a:r>
            <a:r>
              <a:rPr lang="en-US" altLang="zh-CN" sz="2800" dirty="0">
                <a:solidFill>
                  <a:schemeClr val="tx1"/>
                </a:solidFill>
              </a:rPr>
              <a:t>1</a:t>
            </a:r>
            <a:r>
              <a:rPr lang="zh-CN" altLang="en-US" sz="2800" dirty="0">
                <a:solidFill>
                  <a:schemeClr val="tx1"/>
                </a:solidFill>
              </a:rPr>
              <a:t>，则对应二进制数的相应位为</a:t>
            </a:r>
            <a:r>
              <a:rPr lang="en-US" altLang="zh-CN" sz="2800" dirty="0">
                <a:solidFill>
                  <a:schemeClr val="tx1"/>
                </a:solidFill>
              </a:rPr>
              <a:t>1</a:t>
            </a:r>
            <a:r>
              <a:rPr lang="zh-CN" altLang="en-US" sz="2800" dirty="0">
                <a:solidFill>
                  <a:schemeClr val="tx1"/>
                </a:solidFill>
              </a:rPr>
              <a:t>；若余数为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a:t>
            </a:r>
            <a:r>
              <a:rPr lang="zh-CN" altLang="en-US" sz="2800" dirty="0">
                <a:solidFill>
                  <a:srgbClr val="C00000"/>
                </a:solidFill>
              </a:rPr>
              <a:t>首次除法得到的余数是二进制数的最低位，后面的余数为高位</a:t>
            </a:r>
            <a:r>
              <a:rPr lang="zh-CN" altLang="en-US" sz="2800" dirty="0">
                <a:solidFill>
                  <a:schemeClr val="tx1"/>
                </a:solidFill>
              </a:rPr>
              <a:t>。从低位到高位逐次进行，直到商为</a:t>
            </a:r>
            <a:r>
              <a:rPr lang="en-US" altLang="zh-CN" sz="2800" dirty="0">
                <a:solidFill>
                  <a:schemeClr val="tx1"/>
                </a:solidFill>
              </a:rPr>
              <a:t>0</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1A8B57C-56F2-4702-BC58-DF215A8F192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body" sz="half" idx="1"/>
          </p:nvPr>
        </p:nvSpPr>
        <p:spPr>
          <a:xfrm>
            <a:off x="107950" y="872716"/>
            <a:ext cx="8928100" cy="5508265"/>
          </a:xfrm>
        </p:spPr>
        <p:txBody>
          <a:bodyPr/>
          <a:lstStyle/>
          <a:p>
            <a:pPr marL="0" indent="0">
              <a:buFont typeface="Monotype Sorts" pitchFamily="2" charset="2"/>
              <a:buChar char=" "/>
            </a:pPr>
            <a:endParaRPr lang="en-US" altLang="zh-CN"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en-US" altLang="zh-CN" sz="2800" b="1" i="1" dirty="0">
                <a:latin typeface="宋体" panose="02010600030101010101" pitchFamily="2" charset="-122"/>
                <a:ea typeface="宋体" panose="02010600030101010101" pitchFamily="2" charset="-122"/>
              </a:rPr>
              <a:t>“</a:t>
            </a:r>
            <a:r>
              <a:rPr lang="zh-CN" altLang="en-US" sz="2800" b="1" i="1" dirty="0">
                <a:solidFill>
                  <a:srgbClr val="FF0000"/>
                </a:solidFill>
                <a:latin typeface="宋体" panose="02010600030101010101" pitchFamily="2" charset="-122"/>
                <a:ea typeface="宋体" panose="02010600030101010101" pitchFamily="2" charset="-122"/>
              </a:rPr>
              <a:t>除</a:t>
            </a:r>
            <a:r>
              <a:rPr lang="en-US" altLang="zh-CN" sz="2800" b="1" i="1" dirty="0">
                <a:solidFill>
                  <a:srgbClr val="FF0000"/>
                </a:solidFill>
                <a:latin typeface="宋体" panose="02010600030101010101" pitchFamily="2" charset="-122"/>
                <a:ea typeface="宋体" panose="02010600030101010101" pitchFamily="2" charset="-122"/>
              </a:rPr>
              <a:t>2</a:t>
            </a:r>
            <a:r>
              <a:rPr lang="zh-CN" altLang="en-US" sz="2800" b="1" i="1" dirty="0">
                <a:solidFill>
                  <a:srgbClr val="FF0000"/>
                </a:solidFill>
                <a:latin typeface="宋体" panose="02010600030101010101" pitchFamily="2" charset="-122"/>
                <a:ea typeface="宋体" panose="02010600030101010101" pitchFamily="2" charset="-122"/>
              </a:rPr>
              <a:t>取</a:t>
            </a:r>
            <a:r>
              <a:rPr lang="zh-CN" altLang="en-US" sz="2800" b="1" i="1" dirty="0" smtClean="0">
                <a:solidFill>
                  <a:srgbClr val="FF0000"/>
                </a:solidFill>
                <a:latin typeface="宋体" panose="02010600030101010101" pitchFamily="2" charset="-122"/>
                <a:ea typeface="宋体" panose="02010600030101010101" pitchFamily="2" charset="-122"/>
              </a:rPr>
              <a:t>余，</a:t>
            </a:r>
            <a:endParaRPr lang="en-US" altLang="zh-CN" sz="2800" b="1" i="1" dirty="0" smtClean="0">
              <a:solidFill>
                <a:srgbClr val="FF0000"/>
              </a:solidFill>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i="1" dirty="0" smtClean="0">
                <a:solidFill>
                  <a:srgbClr val="FF0000"/>
                </a:solidFill>
                <a:latin typeface="宋体" panose="02010600030101010101" pitchFamily="2" charset="-122"/>
                <a:ea typeface="宋体" panose="02010600030101010101" pitchFamily="2" charset="-122"/>
              </a:rPr>
              <a:t>逆序读数</a:t>
            </a:r>
            <a:r>
              <a:rPr lang="zh-CN" altLang="en-US" sz="2800" b="1" i="1" dirty="0" smtClean="0">
                <a:latin typeface="宋体" panose="02010600030101010101" pitchFamily="2" charset="-122"/>
                <a:ea typeface="宋体" panose="02010600030101010101" pitchFamily="2" charset="-122"/>
              </a:rPr>
              <a:t>”</a:t>
            </a:r>
            <a:endParaRPr lang="zh-CN" altLang="en-US"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  </a:t>
            </a:r>
            <a:endParaRPr lang="zh-CN" altLang="en-US" sz="2800" b="1" dirty="0">
              <a:ea typeface="宋体" panose="02010600030101010101" pitchFamily="2" charset="-122"/>
            </a:endParaRPr>
          </a:p>
          <a:p>
            <a:pPr marL="0" indent="0">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 ( ? )</a:t>
            </a:r>
            <a:r>
              <a:rPr lang="en-US" altLang="zh-CN" b="1" baseline="-25000" dirty="0">
                <a:latin typeface="宋体" panose="02010600030101010101" pitchFamily="2" charset="-122"/>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a:t>
            </a:r>
            <a:endParaRPr lang="en-US" altLang="zh-CN" b="1" dirty="0">
              <a:latin typeface="宋体" panose="02010600030101010101" pitchFamily="2" charset="-122"/>
              <a:ea typeface="宋体" panose="02010600030101010101" pitchFamily="2" charset="-122"/>
            </a:endParaRPr>
          </a:p>
        </p:txBody>
      </p:sp>
      <p:sp>
        <p:nvSpPr>
          <p:cNvPr id="314371" name="Rectangle 3"/>
          <p:cNvSpPr>
            <a:spLocks noGrp="1" noChangeArrowheads="1"/>
          </p:cNvSpPr>
          <p:nvPr>
            <p:ph type="title"/>
          </p:nvPr>
        </p:nvSpPr>
        <p:spPr>
          <a:xfrm>
            <a:off x="935596" y="143421"/>
            <a:ext cx="8100900" cy="549275"/>
          </a:xfrm>
          <a:gradFill rotWithShape="0">
            <a:gsLst>
              <a:gs pos="0">
                <a:srgbClr val="00FFFF"/>
              </a:gs>
              <a:gs pos="50000">
                <a:srgbClr val="FFFFFF"/>
              </a:gs>
              <a:gs pos="100000">
                <a:srgbClr val="00FFFF"/>
              </a:gs>
            </a:gsLst>
            <a:lin ang="18900000" scaled="1"/>
          </a:gradFill>
          <a:ln w="57150" cap="flat" algn="ctr">
            <a:solidFill>
              <a:srgbClr val="66FFFF"/>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3600" b="1" dirty="0" smtClean="0">
                <a:solidFill>
                  <a:srgbClr val="FF3300"/>
                </a:solidFill>
                <a:latin typeface="黑体" panose="02010609060101010101" pitchFamily="49" charset="-122"/>
                <a:ea typeface="黑体" panose="02010609060101010101" pitchFamily="49" charset="-122"/>
              </a:rPr>
              <a:t>      </a:t>
            </a:r>
            <a:r>
              <a:rPr lang="zh-CN" altLang="en-US" sz="2800" b="1" dirty="0" smtClean="0">
                <a:solidFill>
                  <a:schemeClr val="tx1"/>
                </a:solidFill>
                <a:latin typeface="黑体" panose="02010609060101010101" pitchFamily="49" charset="-122"/>
                <a:ea typeface="黑体" panose="02010609060101010101" pitchFamily="49" charset="-122"/>
              </a:rPr>
              <a:t>十进制</a:t>
            </a:r>
            <a:r>
              <a:rPr lang="zh-CN" altLang="en-US" sz="2800" b="1" dirty="0">
                <a:solidFill>
                  <a:schemeClr val="tx1"/>
                </a:solidFill>
                <a:latin typeface="黑体" panose="02010609060101010101" pitchFamily="49" charset="-122"/>
                <a:ea typeface="黑体" panose="02010609060101010101" pitchFamily="49" charset="-122"/>
              </a:rPr>
              <a:t>整数转换为二进制数</a:t>
            </a:r>
            <a:endParaRPr lang="zh-CN" altLang="en-US" sz="2800" b="1" dirty="0">
              <a:solidFill>
                <a:schemeClr val="tx1"/>
              </a:solidFill>
              <a:latin typeface="黑体" panose="02010609060101010101" pitchFamily="49" charset="-122"/>
              <a:ea typeface="黑体" panose="02010609060101010101" pitchFamily="49" charset="-122"/>
            </a:endParaRPr>
          </a:p>
        </p:txBody>
      </p:sp>
      <p:pic>
        <p:nvPicPr>
          <p:cNvPr id="314372" name="Picture 4"/>
          <p:cNvPicPr>
            <a:picLocks noChangeAspect="1" noChangeArrowheads="1"/>
          </p:cNvPicPr>
          <p:nvPr/>
        </p:nvPicPr>
        <p:blipFill>
          <a:blip r:embed="rId1">
            <a:extLst>
              <a:ext uri="{28A0092B-C50C-407E-A947-70E740481C1C}">
                <a14:useLocalDpi xmlns:a14="http://schemas.microsoft.com/office/drawing/2010/main" val="0"/>
              </a:ext>
            </a:extLst>
          </a:blip>
          <a:srcRect l="17491" t="16594" r="36067" b="49348"/>
          <a:stretch>
            <a:fillRect/>
          </a:stretch>
        </p:blipFill>
        <p:spPr bwMode="auto">
          <a:xfrm>
            <a:off x="3636714" y="1011919"/>
            <a:ext cx="5111750" cy="3605213"/>
          </a:xfrm>
          <a:prstGeom prst="rect">
            <a:avLst/>
          </a:prstGeom>
          <a:solidFill>
            <a:schemeClr val="accent1">
              <a:lumMod val="40000"/>
              <a:lumOff val="60000"/>
            </a:schemeClr>
          </a:solidFill>
          <a:ln>
            <a:noFill/>
          </a:ln>
        </p:spPr>
      </p:pic>
      <p:pic>
        <p:nvPicPr>
          <p:cNvPr id="314373" name="Picture 5"/>
          <p:cNvPicPr>
            <a:picLocks noChangeAspect="1" noChangeArrowheads="1"/>
          </p:cNvPicPr>
          <p:nvPr/>
        </p:nvPicPr>
        <p:blipFill>
          <a:blip r:embed="rId2">
            <a:extLst>
              <a:ext uri="{28A0092B-C50C-407E-A947-70E740481C1C}">
                <a14:useLocalDpi xmlns:a14="http://schemas.microsoft.com/office/drawing/2010/main" val="0"/>
              </a:ext>
            </a:extLst>
          </a:blip>
          <a:srcRect l="14201" t="48323" r="52345" b="38712"/>
          <a:stretch>
            <a:fillRect/>
          </a:stretch>
        </p:blipFill>
        <p:spPr bwMode="auto">
          <a:xfrm>
            <a:off x="2484438" y="5049180"/>
            <a:ext cx="4751387" cy="1331912"/>
          </a:xfrm>
          <a:prstGeom prst="rect">
            <a:avLst/>
          </a:prstGeom>
          <a:solidFill>
            <a:schemeClr val="accent2">
              <a:lumMod val="75000"/>
            </a:schemeClr>
          </a:solidFill>
          <a:ln>
            <a:noFill/>
          </a:ln>
        </p:spPr>
      </p:pic>
      <p:sp>
        <p:nvSpPr>
          <p:cNvPr id="2" name="日期占位符 1"/>
          <p:cNvSpPr>
            <a:spLocks noGrp="1"/>
          </p:cNvSpPr>
          <p:nvPr>
            <p:ph type="dt" sz="half" idx="10"/>
          </p:nvPr>
        </p:nvSpPr>
        <p:spPr/>
        <p:txBody>
          <a:bodyPr/>
          <a:lstStyle/>
          <a:p>
            <a:fld id="{CEC1CDD8-F89C-44B6-B7CF-35128010F4F6}"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body" sz="half" idx="1"/>
          </p:nvPr>
        </p:nvSpPr>
        <p:spPr>
          <a:xfrm>
            <a:off x="107950" y="1016732"/>
            <a:ext cx="8928100" cy="5652356"/>
          </a:xfrm>
        </p:spPr>
        <p:txBody>
          <a:bodyPr/>
          <a:lstStyle/>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另一简便方法：</a:t>
            </a:r>
            <a:r>
              <a:rPr lang="zh-CN" altLang="en-US" sz="2400" b="1" i="1" dirty="0">
                <a:latin typeface="宋体" panose="02010600030101010101" pitchFamily="2" charset="-122"/>
                <a:ea typeface="宋体" panose="02010600030101010101" pitchFamily="2" charset="-122"/>
              </a:rPr>
              <a:t>从高位到低位确定每一位为 </a:t>
            </a:r>
            <a:r>
              <a:rPr lang="en-US" altLang="zh-CN" sz="2400" b="1" i="1" dirty="0">
                <a:latin typeface="宋体" panose="02010600030101010101" pitchFamily="2" charset="-122"/>
                <a:ea typeface="宋体" panose="02010600030101010101" pitchFamily="2" charset="-122"/>
              </a:rPr>
              <a:t>1</a:t>
            </a:r>
            <a:r>
              <a:rPr lang="zh-CN" altLang="en-US" sz="2400" b="1" i="1" dirty="0">
                <a:latin typeface="宋体" panose="02010600030101010101" pitchFamily="2" charset="-122"/>
                <a:ea typeface="宋体" panose="02010600030101010101" pitchFamily="2" charset="-122"/>
              </a:rPr>
              <a:t>或 </a:t>
            </a:r>
            <a:r>
              <a:rPr lang="en-US" altLang="zh-CN" sz="2400" b="1" i="1" dirty="0">
                <a:latin typeface="宋体" panose="02010600030101010101" pitchFamily="2" charset="-122"/>
                <a:ea typeface="宋体" panose="02010600030101010101" pitchFamily="2" charset="-122"/>
              </a:rPr>
              <a:t>0</a:t>
            </a:r>
            <a:endParaRPr lang="en-US" altLang="zh-CN" sz="24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dirty="0">
                <a:ea typeface="宋体" panose="02010600030101010101" pitchFamily="2" charset="-122"/>
              </a:rPr>
              <a:t>举例   </a:t>
            </a:r>
            <a:r>
              <a:rPr lang="en-US" altLang="zh-CN" sz="2800" b="1" dirty="0">
                <a:ea typeface="宋体" panose="02010600030101010101" pitchFamily="2" charset="-122"/>
              </a:rPr>
              <a:t>(97)</a:t>
            </a:r>
            <a:r>
              <a:rPr lang="en-US" altLang="zh-CN" sz="2800" b="1" baseline="-25000" dirty="0">
                <a:ea typeface="宋体" panose="02010600030101010101" pitchFamily="2" charset="-122"/>
              </a:rPr>
              <a:t>10</a:t>
            </a:r>
            <a:r>
              <a:rPr lang="en-US" altLang="zh-CN" sz="2800" b="1" dirty="0">
                <a:ea typeface="宋体" panose="02010600030101010101" pitchFamily="2" charset="-122"/>
              </a:rPr>
              <a:t> = ( ____</a:t>
            </a:r>
            <a:r>
              <a:rPr lang="zh-CN" altLang="en-US" sz="2800" b="1" dirty="0">
                <a:ea typeface="宋体" panose="02010600030101010101" pitchFamily="2" charset="-122"/>
              </a:rPr>
              <a:t>？</a:t>
            </a:r>
            <a:r>
              <a:rPr lang="en-US" altLang="zh-CN" sz="2800" b="1" dirty="0">
                <a:ea typeface="宋体" panose="02010600030101010101" pitchFamily="2" charset="-122"/>
              </a:rPr>
              <a:t>____ )</a:t>
            </a:r>
            <a:r>
              <a:rPr lang="en-US" altLang="zh-CN" sz="2800" b="1" baseline="-25000" dirty="0">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baseline="-25000"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97</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64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33</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32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1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(217)</a:t>
            </a:r>
            <a:r>
              <a:rPr lang="en-US" altLang="zh-CN" sz="2400" b="1" baseline="-25000" dirty="0">
                <a:latin typeface="宋体" panose="02010600030101010101" pitchFamily="2" charset="-122"/>
                <a:ea typeface="宋体" panose="02010600030101010101" pitchFamily="2" charset="-122"/>
              </a:rPr>
              <a:t>10</a:t>
            </a:r>
            <a:r>
              <a:rPr lang="en-US" altLang="zh-CN" sz="2400" b="1" dirty="0">
                <a:latin typeface="宋体" panose="02010600030101010101" pitchFamily="2" charset="-122"/>
                <a:ea typeface="宋体" panose="02010600030101010101" pitchFamily="2" charset="-122"/>
              </a:rPr>
              <a:t> = ( ____</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____ )</a:t>
            </a:r>
            <a:r>
              <a:rPr lang="en-US" altLang="zh-CN" sz="2400" b="1" baseline="-25000" dirty="0">
                <a:latin typeface="宋体" panose="02010600030101010101" pitchFamily="2" charset="-122"/>
                <a:ea typeface="宋体" panose="02010600030101010101" pitchFamily="2" charset="-122"/>
              </a:rPr>
              <a:t>2</a:t>
            </a:r>
            <a:endParaRPr lang="en-US" altLang="zh-CN" sz="2400" b="1" baseline="-25000" dirty="0">
              <a:latin typeface="宋体" panose="02010600030101010101" pitchFamily="2" charset="-122"/>
              <a:ea typeface="宋体" panose="02010600030101010101" pitchFamily="2" charset="-122"/>
            </a:endParaRPr>
          </a:p>
          <a:p>
            <a:pPr lvl="1">
              <a:buFont typeface="Monotype Sorts" pitchFamily="2" charset="2"/>
              <a:buChar char=" "/>
            </a:pPr>
            <a:endParaRPr lang="en-US" altLang="zh-CN" sz="2400" b="1" dirty="0">
              <a:latin typeface="宋体" panose="02010600030101010101" pitchFamily="2" charset="-122"/>
              <a:ea typeface="宋体" panose="02010600030101010101" pitchFamily="2" charset="-122"/>
            </a:endParaRPr>
          </a:p>
        </p:txBody>
      </p:sp>
      <p:sp>
        <p:nvSpPr>
          <p:cNvPr id="308227" name="Text Box 3"/>
          <p:cNvSpPr txBox="1">
            <a:spLocks noChangeArrowheads="1"/>
          </p:cNvSpPr>
          <p:nvPr/>
        </p:nvSpPr>
        <p:spPr bwMode="auto">
          <a:xfrm>
            <a:off x="2879663" y="1568214"/>
            <a:ext cx="1584325" cy="528638"/>
          </a:xfrm>
          <a:prstGeom prst="rect">
            <a:avLst/>
          </a:prstGeom>
          <a:solidFill>
            <a:schemeClr val="accent1">
              <a:lumMod val="75000"/>
            </a:schemeClr>
          </a:solidFill>
          <a:ln w="9525">
            <a:solidFill>
              <a:srgbClr val="99FF99"/>
            </a:solidFill>
            <a:miter lim="800000"/>
          </a:ln>
          <a:effectLst/>
        </p:spPr>
        <p:txBody>
          <a:bodyPr>
            <a:spAutoFit/>
          </a:bodyPr>
          <a:lstStyle/>
          <a:p>
            <a:pPr>
              <a:spcBef>
                <a:spcPct val="50000"/>
              </a:spcBef>
            </a:pPr>
            <a:r>
              <a:rPr kumimoji="1" lang="en-US" altLang="zh-CN" b="1">
                <a:latin typeface="宋体" panose="02010600030101010101" pitchFamily="2" charset="-122"/>
                <a:ea typeface="宋体" panose="02010600030101010101" pitchFamily="2" charset="-122"/>
              </a:rPr>
              <a:t>1100001</a:t>
            </a:r>
            <a:endParaRPr kumimoji="1" lang="en-US" altLang="zh-CN" b="1">
              <a:latin typeface="宋体" panose="02010600030101010101" pitchFamily="2" charset="-122"/>
              <a:ea typeface="宋体" panose="02010600030101010101" pitchFamily="2" charset="-122"/>
            </a:endParaRPr>
          </a:p>
        </p:txBody>
      </p:sp>
      <p:sp>
        <p:nvSpPr>
          <p:cNvPr id="308228" name="Text Box 4"/>
          <p:cNvSpPr txBox="1">
            <a:spLocks noChangeArrowheads="1"/>
          </p:cNvSpPr>
          <p:nvPr/>
        </p:nvSpPr>
        <p:spPr bwMode="auto">
          <a:xfrm>
            <a:off x="2987675" y="5373688"/>
            <a:ext cx="1584325" cy="466725"/>
          </a:xfrm>
          <a:prstGeom prst="rect">
            <a:avLst/>
          </a:prstGeom>
          <a:solidFill>
            <a:srgbClr val="FF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accent2"/>
                </a:solidFill>
                <a:latin typeface="宋体" panose="02010600030101010101" pitchFamily="2" charset="-122"/>
                <a:ea typeface="宋体" panose="02010600030101010101" pitchFamily="2" charset="-122"/>
              </a:rPr>
              <a:t>11011001</a:t>
            </a:r>
            <a:endParaRPr kumimoji="1" lang="en-US" altLang="zh-CN" sz="2400" b="1">
              <a:solidFill>
                <a:schemeClr val="accent2"/>
              </a:solidFill>
              <a:latin typeface="宋体" panose="02010600030101010101" pitchFamily="2" charset="-122"/>
              <a:ea typeface="宋体" panose="02010600030101010101" pitchFamily="2" charset="-122"/>
            </a:endParaRPr>
          </a:p>
        </p:txBody>
      </p:sp>
      <p:pic>
        <p:nvPicPr>
          <p:cNvPr id="308229" name="Picture 5"/>
          <p:cNvPicPr>
            <a:picLocks noChangeAspect="1" noChangeArrowheads="1"/>
          </p:cNvPicPr>
          <p:nvPr/>
        </p:nvPicPr>
        <p:blipFill>
          <a:blip r:embed="rId1">
            <a:extLst>
              <a:ext uri="{28A0092B-C50C-407E-A947-70E740481C1C}">
                <a14:useLocalDpi xmlns:a14="http://schemas.microsoft.com/office/drawing/2010/main" val="0"/>
              </a:ext>
            </a:extLst>
          </a:blip>
          <a:srcRect l="15163" t="44337" r="69495" b="16963"/>
          <a:stretch>
            <a:fillRect/>
          </a:stretch>
        </p:blipFill>
        <p:spPr bwMode="auto">
          <a:xfrm>
            <a:off x="7092280" y="1664109"/>
            <a:ext cx="1655763" cy="4321175"/>
          </a:xfrm>
          <a:prstGeom prst="rect">
            <a:avLst/>
          </a:prstGeom>
          <a:noFill/>
          <a:ln w="38100">
            <a:solidFill>
              <a:srgbClr val="339933"/>
            </a:solidFill>
            <a:miter lim="800000"/>
            <a:headEnd/>
            <a:tailEnd/>
          </a:ln>
          <a:extLst>
            <a:ext uri="{909E8E84-426E-40DD-AFC4-6F175D3DCCD1}">
              <a14:hiddenFill xmlns:a14="http://schemas.microsoft.com/office/drawing/2010/main">
                <a:solidFill>
                  <a:srgbClr val="FFFFFF"/>
                </a:solidFill>
              </a14:hiddenFill>
            </a:ext>
          </a:extLst>
        </p:spPr>
      </p:pic>
      <p:sp>
        <p:nvSpPr>
          <p:cNvPr id="308230" name="AutoShape 6"/>
          <p:cNvSpPr>
            <a:spLocks noChangeArrowheads="1"/>
          </p:cNvSpPr>
          <p:nvPr/>
        </p:nvSpPr>
        <p:spPr bwMode="auto">
          <a:xfrm>
            <a:off x="179388" y="5445125"/>
            <a:ext cx="1079500" cy="646113"/>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gradFill rotWithShape="1">
            <a:gsLst>
              <a:gs pos="0">
                <a:srgbClr val="CC6600"/>
              </a:gs>
              <a:gs pos="100000">
                <a:srgbClr val="003300"/>
              </a:gs>
            </a:gsLst>
            <a:lin ang="5400000" scaled="1"/>
          </a:gradFill>
          <a:ln w="9525">
            <a:solidFill>
              <a:srgbClr val="00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FFFFFF"/>
                </a:solidFill>
                <a:ea typeface="宋体" panose="02010600030101010101" pitchFamily="2" charset="-122"/>
              </a:rPr>
              <a:t>思考题</a:t>
            </a:r>
            <a:endParaRPr kumimoji="1" lang="zh-CN" altLang="en-US" sz="1800" b="1">
              <a:solidFill>
                <a:srgbClr val="FFFFFF"/>
              </a:solidFill>
              <a:ea typeface="宋体" panose="02010600030101010101" pitchFamily="2" charset="-122"/>
            </a:endParaRPr>
          </a:p>
        </p:txBody>
      </p:sp>
      <p:sp>
        <p:nvSpPr>
          <p:cNvPr id="308231" name="Line 7"/>
          <p:cNvSpPr>
            <a:spLocks noChangeShapeType="1"/>
          </p:cNvSpPr>
          <p:nvPr/>
        </p:nvSpPr>
        <p:spPr bwMode="auto">
          <a:xfrm>
            <a:off x="2268538" y="288894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32" name="Line 8"/>
          <p:cNvSpPr>
            <a:spLocks noChangeShapeType="1"/>
          </p:cNvSpPr>
          <p:nvPr/>
        </p:nvSpPr>
        <p:spPr bwMode="auto">
          <a:xfrm>
            <a:off x="2268538" y="396906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日期占位符 1"/>
          <p:cNvSpPr>
            <a:spLocks noGrp="1"/>
          </p:cNvSpPr>
          <p:nvPr>
            <p:ph type="dt" sz="half" idx="10"/>
          </p:nvPr>
        </p:nvSpPr>
        <p:spPr/>
        <p:txBody>
          <a:bodyPr/>
          <a:lstStyle/>
          <a:p>
            <a:fld id="{510B5380-B95A-4682-8841-6A64E3971DCE}"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animBg="1"/>
      <p:bldP spid="3082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4"/>
          <p:cNvSpPr>
            <a:spLocks noGrp="1"/>
          </p:cNvSpPr>
          <p:nvPr>
            <p:ph type="dt" sz="half" idx="10"/>
          </p:nvPr>
        </p:nvSpPr>
        <p:spPr/>
        <p:txBody>
          <a:bodyPr/>
          <a:p>
            <a:pPr>
              <a:defRPr/>
            </a:pPr>
            <a:fld id="{85A66394-FB4F-4719-B6F5-C6935ECB21E5}" type="datetime1">
              <a:rPr lang="zh-CN" altLang="en-US" smtClean="0"/>
            </a:fld>
            <a:endParaRPr lang="en-US" altLang="zh-CN"/>
          </a:p>
        </p:txBody>
      </p:sp>
      <p:sp>
        <p:nvSpPr>
          <p:cNvPr id="6" name="灯片编号占位符 5"/>
          <p:cNvSpPr>
            <a:spLocks noGrp="1"/>
          </p:cNvSpPr>
          <p:nvPr>
            <p:ph type="sldNum" sz="quarter" idx="12"/>
          </p:nvPr>
        </p:nvSpPr>
        <p:spPr/>
        <p:txBody>
          <a:bodyPr/>
          <a:p>
            <a:pPr>
              <a:defRPr/>
            </a:pPr>
            <a:fld id="{67391854-E306-49B2-9047-3A0EA16C0037}" type="slidenum">
              <a:rPr lang="en-US" altLang="zh-CN"/>
            </a:fld>
            <a:endParaRPr lang="en-US" altLang="zh-CN"/>
          </a:p>
        </p:txBody>
      </p:sp>
      <p:sp>
        <p:nvSpPr>
          <p:cNvPr id="7" name="文本框 6"/>
          <p:cNvSpPr txBox="1"/>
          <p:nvPr/>
        </p:nvSpPr>
        <p:spPr>
          <a:xfrm>
            <a:off x="880110" y="946785"/>
            <a:ext cx="7014210" cy="4154170"/>
          </a:xfrm>
          <a:prstGeom prst="rect">
            <a:avLst/>
          </a:prstGeom>
          <a:noFill/>
        </p:spPr>
        <p:txBody>
          <a:bodyPr wrap="square" rtlCol="0">
            <a:spAutoFit/>
          </a:bodyPr>
          <a:p>
            <a:r>
              <a:rPr lang="en-US" altLang="zh-CN">
                <a:solidFill>
                  <a:schemeClr val="tx1"/>
                </a:solidFill>
              </a:rPr>
              <a:t>217 ÷2 =108    </a:t>
            </a:r>
            <a:r>
              <a:rPr lang="zh-CN" altLang="en-US">
                <a:solidFill>
                  <a:schemeClr val="tx1"/>
                </a:solidFill>
              </a:rPr>
              <a:t>余 </a:t>
            </a:r>
            <a:r>
              <a:rPr lang="en-US" altLang="zh-CN">
                <a:solidFill>
                  <a:schemeClr val="tx1"/>
                </a:solidFill>
              </a:rPr>
              <a:t>1</a:t>
            </a:r>
            <a:endParaRPr lang="en-US" altLang="zh-CN">
              <a:solidFill>
                <a:schemeClr val="tx1"/>
              </a:solidFill>
            </a:endParaRPr>
          </a:p>
          <a:p>
            <a:r>
              <a:rPr lang="en-US" altLang="zh-CN">
                <a:solidFill>
                  <a:schemeClr val="tx1"/>
                </a:solidFill>
              </a:rPr>
              <a:t>108 </a:t>
            </a:r>
            <a:r>
              <a:rPr lang="en-US" altLang="zh-CN">
                <a:solidFill>
                  <a:schemeClr val="tx1"/>
                </a:solidFill>
                <a:sym typeface="+mn-ea"/>
              </a:rPr>
              <a:t>÷2 =54     </a:t>
            </a:r>
            <a:r>
              <a:rPr lang="zh-CN" altLang="en-US">
                <a:solidFill>
                  <a:schemeClr val="tx1"/>
                </a:solidFill>
                <a:sym typeface="+mn-ea"/>
              </a:rPr>
              <a:t>余 </a:t>
            </a:r>
            <a:r>
              <a:rPr lang="en-US" altLang="zh-CN">
                <a:solidFill>
                  <a:schemeClr val="tx1"/>
                </a:solidFill>
                <a:sym typeface="+mn-ea"/>
              </a:rPr>
              <a:t>0</a:t>
            </a:r>
            <a:endParaRPr lang="en-US" altLang="zh-CN">
              <a:solidFill>
                <a:schemeClr val="tx1"/>
              </a:solidFill>
            </a:endParaRPr>
          </a:p>
          <a:p>
            <a:r>
              <a:rPr lang="en-US" altLang="zh-CN">
                <a:solidFill>
                  <a:schemeClr val="tx1"/>
                </a:solidFill>
                <a:sym typeface="+mn-ea"/>
              </a:rPr>
              <a:t>54   </a:t>
            </a:r>
            <a:r>
              <a:rPr lang="en-US" altLang="zh-CN">
                <a:solidFill>
                  <a:schemeClr val="tx1"/>
                </a:solidFill>
                <a:sym typeface="+mn-ea"/>
              </a:rPr>
              <a:t>÷2 =27     </a:t>
            </a:r>
            <a:r>
              <a:rPr lang="zh-CN" altLang="en-US">
                <a:solidFill>
                  <a:schemeClr val="tx1"/>
                </a:solidFill>
                <a:sym typeface="+mn-ea"/>
              </a:rPr>
              <a:t>余 </a:t>
            </a:r>
            <a:r>
              <a:rPr lang="en-US" altLang="zh-CN">
                <a:solidFill>
                  <a:schemeClr val="tx1"/>
                </a:solidFill>
                <a:sym typeface="+mn-ea"/>
              </a:rPr>
              <a:t>0</a:t>
            </a:r>
            <a:endParaRPr lang="en-US" altLang="zh-CN">
              <a:solidFill>
                <a:schemeClr val="tx1"/>
              </a:solidFill>
              <a:sym typeface="+mn-ea"/>
            </a:endParaRPr>
          </a:p>
          <a:p>
            <a:r>
              <a:rPr lang="en-US" altLang="zh-CN">
                <a:solidFill>
                  <a:schemeClr val="tx1"/>
                </a:solidFill>
                <a:sym typeface="+mn-ea"/>
              </a:rPr>
              <a:t>27   ÷2 =13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r>
              <a:rPr lang="en-US" altLang="zh-CN">
                <a:solidFill>
                  <a:schemeClr val="tx1"/>
                </a:solidFill>
                <a:sym typeface="+mn-ea"/>
              </a:rPr>
              <a:t>13   ÷2 =6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r>
              <a:rPr lang="en-US" altLang="zh-CN">
                <a:solidFill>
                  <a:schemeClr val="tx1"/>
                </a:solidFill>
                <a:sym typeface="+mn-ea"/>
              </a:rPr>
              <a:t>6     ÷2=3        </a:t>
            </a:r>
            <a:r>
              <a:rPr lang="zh-CN" altLang="en-US">
                <a:solidFill>
                  <a:schemeClr val="tx1"/>
                </a:solidFill>
                <a:sym typeface="+mn-ea"/>
              </a:rPr>
              <a:t>余 </a:t>
            </a:r>
            <a:r>
              <a:rPr lang="en-US" altLang="zh-CN">
                <a:solidFill>
                  <a:schemeClr val="tx1"/>
                </a:solidFill>
                <a:sym typeface="+mn-ea"/>
              </a:rPr>
              <a:t>0</a:t>
            </a:r>
            <a:endParaRPr lang="en-US" altLang="zh-CN">
              <a:solidFill>
                <a:schemeClr val="tx1"/>
              </a:solidFill>
              <a:sym typeface="+mn-ea"/>
            </a:endParaRPr>
          </a:p>
          <a:p>
            <a:r>
              <a:rPr lang="en-US" altLang="zh-CN">
                <a:solidFill>
                  <a:schemeClr val="tx1"/>
                </a:solidFill>
                <a:sym typeface="+mn-ea"/>
              </a:rPr>
              <a:t>3     ÷2=1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r>
              <a:rPr lang="en-US" altLang="zh-CN">
                <a:solidFill>
                  <a:schemeClr val="tx1"/>
                </a:solidFill>
                <a:sym typeface="+mn-ea"/>
              </a:rPr>
              <a:t>1     ÷2=0        </a:t>
            </a:r>
            <a:r>
              <a:rPr lang="zh-CN" altLang="en-US">
                <a:solidFill>
                  <a:schemeClr val="tx1"/>
                </a:solidFill>
                <a:sym typeface="+mn-ea"/>
              </a:rPr>
              <a:t>余 </a:t>
            </a:r>
            <a:r>
              <a:rPr lang="en-US" altLang="zh-CN">
                <a:solidFill>
                  <a:schemeClr val="tx1"/>
                </a:solidFill>
                <a:sym typeface="+mn-ea"/>
              </a:rPr>
              <a:t>1</a:t>
            </a:r>
            <a:endParaRPr lang="en-US" altLang="zh-CN">
              <a:solidFill>
                <a:schemeClr val="tx1"/>
              </a:solidFill>
              <a:sym typeface="+mn-ea"/>
            </a:endParaRPr>
          </a:p>
          <a:p>
            <a:endParaRPr lang="en-US" altLang="zh-CN">
              <a:solidFill>
                <a:schemeClr val="tx1"/>
              </a:solidFill>
              <a:sym typeface="+mn-ea"/>
            </a:endParaRPr>
          </a:p>
          <a:p>
            <a:endParaRPr lang="en-US" altLang="zh-CN">
              <a:solidFill>
                <a:schemeClr val="tx1"/>
              </a:solidFill>
              <a:sym typeface="+mn-ea"/>
            </a:endParaRPr>
          </a:p>
          <a:p>
            <a:endParaRPr lang="en-US" altLang="zh-CN">
              <a:solidFill>
                <a:schemeClr val="tx1"/>
              </a:solidFill>
              <a:sym typeface="+mn-ea"/>
            </a:endParaRPr>
          </a:p>
          <a:p>
            <a:r>
              <a:rPr lang="en-US" altLang="zh-CN" dirty="0">
                <a:solidFill>
                  <a:schemeClr val="tx1"/>
                </a:solidFill>
                <a:latin typeface="宋体" panose="02010600030101010101" pitchFamily="2" charset="-122"/>
                <a:sym typeface="+mn-ea"/>
              </a:rPr>
              <a:t>(217</a:t>
            </a:r>
            <a:r>
              <a:rPr lang="en-US" altLang="zh-CN" dirty="0">
                <a:solidFill>
                  <a:schemeClr val="tx1"/>
                </a:solidFill>
                <a:latin typeface="宋体" panose="02010600030101010101" pitchFamily="2" charset="-122"/>
                <a:sym typeface="+mn-ea"/>
              </a:rPr>
              <a:t>)10</a:t>
            </a:r>
            <a:r>
              <a:rPr lang="en-US" altLang="zh-CN" baseline="-25000" dirty="0">
                <a:solidFill>
                  <a:schemeClr val="tx1"/>
                </a:solidFill>
                <a:latin typeface="宋体" panose="02010600030101010101" pitchFamily="2" charset="-122"/>
                <a:sym typeface="+mn-ea"/>
              </a:rPr>
              <a:t>10</a:t>
            </a:r>
            <a:r>
              <a:rPr lang="en-US" altLang="zh-CN" dirty="0">
                <a:solidFill>
                  <a:schemeClr val="tx1"/>
                </a:solidFill>
                <a:latin typeface="宋体" panose="02010600030101010101" pitchFamily="2" charset="-122"/>
                <a:sym typeface="+mn-ea"/>
              </a:rPr>
              <a:t> = ( 1101 1001 )</a:t>
            </a:r>
            <a:r>
              <a:rPr lang="en-US" altLang="zh-CN" baseline="-25000" dirty="0">
                <a:solidFill>
                  <a:schemeClr val="tx1"/>
                </a:solidFill>
                <a:latin typeface="宋体" panose="02010600030101010101" pitchFamily="2" charset="-122"/>
                <a:sym typeface="+mn-ea"/>
              </a:rPr>
              <a:t>2</a:t>
            </a:r>
            <a:endParaRPr lang="en-US" altLang="zh-CN" baseline="-25000" dirty="0">
              <a:solidFill>
                <a:schemeClr val="tx1"/>
              </a:solidFill>
              <a:latin typeface="宋体" panose="02010600030101010101" pitchFamily="2" charset="-122"/>
              <a:sym typeface="+mn-ea"/>
            </a:endParaRPr>
          </a:p>
        </p:txBody>
      </p:sp>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836712"/>
            <a:ext cx="846093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accent2"/>
                </a:solidFill>
              </a:rPr>
              <a:t>（</a:t>
            </a:r>
            <a:r>
              <a:rPr lang="en-US" altLang="zh-CN" sz="2800" dirty="0">
                <a:solidFill>
                  <a:schemeClr val="accent2"/>
                </a:solidFill>
              </a:rPr>
              <a:t>2</a:t>
            </a:r>
            <a:r>
              <a:rPr lang="zh-CN" altLang="en-US" sz="2800" dirty="0">
                <a:solidFill>
                  <a:schemeClr val="accent2"/>
                </a:solidFill>
              </a:rPr>
              <a:t>）十进制纯小数转换成二进制</a:t>
            </a:r>
            <a:r>
              <a:rPr lang="zh-CN" altLang="en-US" sz="2800" dirty="0" smtClean="0">
                <a:solidFill>
                  <a:schemeClr val="accent2"/>
                </a:solidFill>
              </a:rPr>
              <a:t>纯小数</a:t>
            </a:r>
            <a:endParaRPr lang="zh-CN" altLang="en-US" sz="2800" dirty="0">
              <a:solidFill>
                <a:schemeClr val="accent2"/>
              </a:solidFill>
            </a:endParaRPr>
          </a:p>
          <a:p>
            <a:r>
              <a:rPr lang="zh-CN" altLang="en-US" sz="2800" dirty="0" smtClean="0">
                <a:solidFill>
                  <a:schemeClr val="tx1"/>
                </a:solidFill>
              </a:rPr>
              <a:t>        十进制</a:t>
            </a:r>
            <a:r>
              <a:rPr lang="zh-CN" altLang="en-US" sz="2800" dirty="0">
                <a:solidFill>
                  <a:schemeClr val="tx1"/>
                </a:solidFill>
              </a:rPr>
              <a:t>纯小数转换成二进制纯小数采用“</a:t>
            </a:r>
            <a:r>
              <a:rPr lang="zh-CN" altLang="en-US" sz="2800" dirty="0">
                <a:solidFill>
                  <a:srgbClr val="C00000"/>
                </a:solidFill>
                <a:latin typeface="黑体" panose="02010609060101010101" pitchFamily="49" charset="-122"/>
                <a:ea typeface="黑体" panose="02010609060101010101" pitchFamily="49" charset="-122"/>
              </a:rPr>
              <a:t>乘</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取整，顺序读取</a:t>
            </a:r>
            <a:r>
              <a:rPr lang="zh-CN" altLang="en-US" sz="2800" dirty="0">
                <a:solidFill>
                  <a:schemeClr val="tx1"/>
                </a:solidFill>
              </a:rPr>
              <a:t>”。就是将已知十进制纯小数反复乘以</a:t>
            </a:r>
            <a:r>
              <a:rPr lang="en-US" altLang="zh-CN" sz="2800" dirty="0">
                <a:solidFill>
                  <a:schemeClr val="tx1"/>
                </a:solidFill>
              </a:rPr>
              <a:t>2</a:t>
            </a:r>
            <a:r>
              <a:rPr lang="zh-CN" altLang="en-US" sz="2800" dirty="0">
                <a:solidFill>
                  <a:schemeClr val="tx1"/>
                </a:solidFill>
              </a:rPr>
              <a:t>，每次乘</a:t>
            </a:r>
            <a:r>
              <a:rPr lang="en-US" altLang="zh-CN" sz="2800" dirty="0">
                <a:solidFill>
                  <a:schemeClr val="tx1"/>
                </a:solidFill>
              </a:rPr>
              <a:t>2</a:t>
            </a:r>
            <a:r>
              <a:rPr lang="zh-CN" altLang="en-US" sz="2800" dirty="0">
                <a:solidFill>
                  <a:schemeClr val="tx1"/>
                </a:solidFill>
              </a:rPr>
              <a:t>后所得新数的整数部分若为</a:t>
            </a:r>
            <a:r>
              <a:rPr lang="en-US" altLang="zh-CN" sz="2800" dirty="0">
                <a:solidFill>
                  <a:schemeClr val="tx1"/>
                </a:solidFill>
              </a:rPr>
              <a:t>1</a:t>
            </a:r>
            <a:r>
              <a:rPr lang="zh-CN" altLang="en-US" sz="2800" dirty="0">
                <a:solidFill>
                  <a:schemeClr val="tx1"/>
                </a:solidFill>
              </a:rPr>
              <a:t>，则二进制纯小数相应位为</a:t>
            </a:r>
            <a:r>
              <a:rPr lang="en-US" altLang="zh-CN" sz="2800" dirty="0">
                <a:solidFill>
                  <a:schemeClr val="tx1"/>
                </a:solidFill>
              </a:rPr>
              <a:t>1</a:t>
            </a:r>
            <a:r>
              <a:rPr lang="zh-CN" altLang="en-US" sz="2800" dirty="0">
                <a:solidFill>
                  <a:schemeClr val="tx1"/>
                </a:solidFill>
              </a:rPr>
              <a:t>；若整数部分为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。从高位向低位逐次进行，直到满</a:t>
            </a:r>
            <a:r>
              <a:rPr lang="zh-CN" altLang="en-US" sz="2800" dirty="0">
                <a:solidFill>
                  <a:srgbClr val="FF0000"/>
                </a:solidFill>
              </a:rPr>
              <a:t>足精度要求</a:t>
            </a:r>
            <a:r>
              <a:rPr lang="zh-CN" altLang="en-US" sz="2800" dirty="0">
                <a:solidFill>
                  <a:schemeClr val="tx1"/>
                </a:solidFill>
              </a:rPr>
              <a:t>或乘</a:t>
            </a:r>
            <a:r>
              <a:rPr lang="en-US" altLang="zh-CN" sz="2800" dirty="0">
                <a:solidFill>
                  <a:schemeClr val="tx1"/>
                </a:solidFill>
              </a:rPr>
              <a:t>2</a:t>
            </a:r>
            <a:r>
              <a:rPr lang="zh-CN" altLang="en-US" sz="2800" dirty="0">
                <a:solidFill>
                  <a:schemeClr val="tx1"/>
                </a:solidFill>
              </a:rPr>
              <a:t>后的</a:t>
            </a:r>
            <a:r>
              <a:rPr lang="zh-CN" altLang="en-US" sz="2800" dirty="0">
                <a:solidFill>
                  <a:srgbClr val="FF0000"/>
                </a:solidFill>
              </a:rPr>
              <a:t>小数部分是</a:t>
            </a:r>
            <a:r>
              <a:rPr lang="en-US" altLang="zh-CN" sz="2800" dirty="0">
                <a:solidFill>
                  <a:srgbClr val="FF0000"/>
                </a:solidFill>
              </a:rPr>
              <a:t>0</a:t>
            </a:r>
            <a:r>
              <a:rPr lang="zh-CN" altLang="en-US" sz="2800" dirty="0">
                <a:solidFill>
                  <a:srgbClr val="FF0000"/>
                </a:solidFill>
              </a:rPr>
              <a:t>为</a:t>
            </a:r>
            <a:r>
              <a:rPr lang="zh-CN" altLang="en-US" sz="2800" dirty="0">
                <a:solidFill>
                  <a:schemeClr val="tx1"/>
                </a:solidFill>
              </a:rPr>
              <a:t>止</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403648" y="4041068"/>
            <a:ext cx="6444716" cy="2308324"/>
          </a:xfrm>
          <a:prstGeom prst="rect">
            <a:avLst/>
          </a:prstGeom>
          <a:solidFill>
            <a:schemeClr val="accent1">
              <a:lumMod val="40000"/>
              <a:lumOff val="60000"/>
            </a:schemeClr>
          </a:solidFill>
        </p:spPr>
        <p:txBody>
          <a:bodyPr wrap="square" rtlCol="0">
            <a:spAutoFit/>
          </a:bodyPr>
          <a:lstStyle/>
          <a:p>
            <a:r>
              <a:rPr lang="zh-CN" altLang="en-US" sz="2400" dirty="0">
                <a:solidFill>
                  <a:schemeClr val="tx1"/>
                </a:solidFill>
              </a:rPr>
              <a:t> </a:t>
            </a:r>
            <a:r>
              <a:rPr lang="zh-CN" altLang="en-US" sz="2400" dirty="0">
                <a:solidFill>
                  <a:srgbClr val="FF0000"/>
                </a:solidFill>
              </a:rPr>
              <a:t>例</a:t>
            </a:r>
            <a:r>
              <a:rPr lang="en-US" altLang="zh-CN" sz="2400" dirty="0">
                <a:solidFill>
                  <a:srgbClr val="FF0000"/>
                </a:solidFill>
              </a:rPr>
              <a:t>2-2</a:t>
            </a:r>
            <a:r>
              <a:rPr lang="zh-CN" altLang="en-US" sz="2400" dirty="0">
                <a:solidFill>
                  <a:srgbClr val="FF0000"/>
                </a:solidFill>
              </a:rPr>
              <a:t> 求</a:t>
            </a:r>
            <a:r>
              <a:rPr lang="en-US" altLang="zh-CN" sz="2400" dirty="0">
                <a:solidFill>
                  <a:srgbClr val="FF0000"/>
                </a:solidFill>
              </a:rPr>
              <a:t>(0.3125)</a:t>
            </a:r>
            <a:r>
              <a:rPr lang="en-US" altLang="zh-CN" sz="2400" baseline="-25000" dirty="0">
                <a:solidFill>
                  <a:srgbClr val="FF0000"/>
                </a:solidFill>
              </a:rPr>
              <a:t>10</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zh-CN" altLang="en-US" sz="2400" u="sng" dirty="0">
                <a:solidFill>
                  <a:srgbClr val="FF0000"/>
                </a:solidFill>
              </a:rPr>
              <a:t>  </a:t>
            </a:r>
            <a:r>
              <a:rPr lang="zh-CN" altLang="en-US" sz="2400" dirty="0">
                <a:solidFill>
                  <a:srgbClr val="FF0000"/>
                </a:solidFill>
              </a:rPr>
              <a:t> </a:t>
            </a:r>
            <a:r>
              <a:rPr lang="en-US" altLang="zh-CN" sz="2400" dirty="0">
                <a:solidFill>
                  <a:srgbClr val="FF0000"/>
                </a:solidFill>
              </a:rPr>
              <a:t>)</a:t>
            </a:r>
            <a:r>
              <a:rPr lang="en-US" altLang="zh-CN" sz="2400" baseline="-25000" dirty="0">
                <a:solidFill>
                  <a:srgbClr val="FF0000"/>
                </a:solidFill>
              </a:rPr>
              <a:t>2</a:t>
            </a:r>
            <a:endParaRPr lang="zh-CN" altLang="en-US" sz="2400" dirty="0">
              <a:solidFill>
                <a:srgbClr val="FF0000"/>
              </a:solidFill>
            </a:endParaRPr>
          </a:p>
          <a:p>
            <a:pPr lvl="1"/>
            <a:r>
              <a:rPr lang="en-US" altLang="zh-CN" sz="2400" dirty="0">
                <a:solidFill>
                  <a:schemeClr val="tx1"/>
                </a:solidFill>
              </a:rPr>
              <a:t>0.3125×2=0.6250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最高位</a:t>
            </a:r>
            <a:endParaRPr lang="zh-CN" altLang="en-US" sz="2400" dirty="0">
              <a:solidFill>
                <a:schemeClr val="tx1"/>
              </a:solidFill>
            </a:endParaRPr>
          </a:p>
          <a:p>
            <a:pPr lvl="1"/>
            <a:r>
              <a:rPr lang="en-US" altLang="zh-CN" sz="2400" dirty="0">
                <a:solidFill>
                  <a:schemeClr val="tx1"/>
                </a:solidFill>
              </a:rPr>
              <a:t>0.6250×2=1.25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0.25×2=0.5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0.5×2=1.0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最低位</a:t>
            </a:r>
            <a:endParaRPr lang="zh-CN" altLang="en-US" sz="2400" dirty="0">
              <a:solidFill>
                <a:schemeClr val="tx1"/>
              </a:solidFill>
            </a:endParaRPr>
          </a:p>
          <a:p>
            <a:pPr lvl="1"/>
            <a:r>
              <a:rPr lang="zh-CN" altLang="en-US" sz="2400" dirty="0">
                <a:solidFill>
                  <a:schemeClr val="tx1"/>
                </a:solidFill>
              </a:rPr>
              <a:t>由此可得</a:t>
            </a:r>
            <a:r>
              <a:rPr lang="en-US" altLang="zh-CN" sz="2400" dirty="0">
                <a:solidFill>
                  <a:schemeClr val="tx1"/>
                </a:solidFill>
              </a:rPr>
              <a:t>(0.3125)</a:t>
            </a:r>
            <a:r>
              <a:rPr lang="en-US" altLang="zh-CN" sz="2400" baseline="-25000" dirty="0">
                <a:solidFill>
                  <a:schemeClr val="tx1"/>
                </a:solidFill>
              </a:rPr>
              <a:t>10</a:t>
            </a:r>
            <a:r>
              <a:rPr lang="en-US" altLang="zh-CN" sz="2400" dirty="0">
                <a:solidFill>
                  <a:schemeClr val="tx1"/>
                </a:solidFill>
              </a:rPr>
              <a:t>=(0.0101)</a:t>
            </a:r>
            <a:r>
              <a:rPr lang="en-US" altLang="zh-CN" sz="2400" baseline="-25000" dirty="0">
                <a:solidFill>
                  <a:schemeClr val="tx1"/>
                </a:solidFill>
              </a:rPr>
              <a:t>2</a:t>
            </a:r>
            <a:endParaRPr lang="zh-CN" altLang="en-US" sz="2400" dirty="0"/>
          </a:p>
        </p:txBody>
      </p:sp>
      <p:sp>
        <p:nvSpPr>
          <p:cNvPr id="3" name="日期占位符 2"/>
          <p:cNvSpPr>
            <a:spLocks noGrp="1"/>
          </p:cNvSpPr>
          <p:nvPr>
            <p:ph type="dt" sz="half" idx="10"/>
          </p:nvPr>
        </p:nvSpPr>
        <p:spPr/>
        <p:txBody>
          <a:bodyPr/>
          <a:lstStyle/>
          <a:p>
            <a:pPr>
              <a:defRPr/>
            </a:pPr>
            <a:fld id="{283EB9BA-5529-491D-9EEE-3291D67301A1}"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half" idx="10"/>
          </p:nvPr>
        </p:nvSpPr>
        <p:spPr/>
        <p:txBody>
          <a:bodyPr/>
          <a:lstStyle/>
          <a:p>
            <a:fld id="{84FBBA38-8DFC-4A5F-9934-88D464CD8C3C}" type="datetime1">
              <a:rPr lang="ja-JP" altLang="en-US"/>
            </a:fld>
            <a:endParaRPr lang="en-US" altLang="zh-CN"/>
          </a:p>
        </p:txBody>
      </p:sp>
      <p:sp>
        <p:nvSpPr>
          <p:cNvPr id="34" name="灯片编号占位符 5"/>
          <p:cNvSpPr>
            <a:spLocks noGrp="1"/>
          </p:cNvSpPr>
          <p:nvPr>
            <p:ph type="sldNum" sz="quarter" idx="12"/>
          </p:nvPr>
        </p:nvSpPr>
        <p:spPr/>
        <p:txBody>
          <a:bodyPr/>
          <a:lstStyle/>
          <a:p>
            <a:fld id="{C44112ED-56F8-4362-9DD8-49EDD8DFF018}" type="slidenum">
              <a:rPr lang="en-US" altLang="zh-CN"/>
            </a:fld>
            <a:endParaRPr lang="en-US" altLang="zh-CN"/>
          </a:p>
        </p:txBody>
      </p:sp>
      <p:sp>
        <p:nvSpPr>
          <p:cNvPr id="780290" name="Rectangle 2"/>
          <p:cNvSpPr>
            <a:spLocks noGrp="1" noChangeArrowheads="1"/>
          </p:cNvSpPr>
          <p:nvPr>
            <p:ph type="body" idx="1"/>
          </p:nvPr>
        </p:nvSpPr>
        <p:spPr>
          <a:xfrm>
            <a:off x="395288" y="2636838"/>
            <a:ext cx="3600450" cy="2232025"/>
          </a:xfrm>
          <a:noFill/>
          <a:ln>
            <a:solidFill>
              <a:srgbClr val="3399FF"/>
            </a:solidFill>
            <a:miter lim="800000"/>
          </a:ln>
        </p:spPr>
        <p:txBody>
          <a:bodyPr/>
          <a:lstStyle/>
          <a:p>
            <a:pPr>
              <a:buFontTx/>
              <a:buNone/>
            </a:pPr>
            <a:r>
              <a:rPr kumimoji="1" lang="zh-CN" altLang="en-US" sz="2800" b="1" dirty="0">
                <a:effectLst>
                  <a:outerShdw blurRad="38100" dist="38100" dir="2700000" algn="tl">
                    <a:srgbClr val="C0C0C0"/>
                  </a:outerShdw>
                </a:effectLst>
                <a:latin typeface="Times New Roman" panose="02020603050405020304" pitchFamily="18" charset="0"/>
              </a:rPr>
              <a:t>规则：</a:t>
            </a:r>
            <a:r>
              <a:rPr kumimoji="1" lang="zh-CN" altLang="en-US" sz="2800" b="1" u="sng" dirty="0">
                <a:effectLst>
                  <a:outerShdw blurRad="38100" dist="38100" dir="2700000" algn="tl">
                    <a:srgbClr val="C0C0C0"/>
                  </a:outerShdw>
                </a:effectLst>
                <a:latin typeface="Times New Roman" panose="02020603050405020304" pitchFamily="18" charset="0"/>
              </a:rPr>
              <a:t>乘二取整</a:t>
            </a:r>
            <a:r>
              <a:rPr kumimoji="1" lang="zh-CN" altLang="en-US" sz="2800" b="1" dirty="0">
                <a:effectLst>
                  <a:outerShdw blurRad="38100" dist="38100" dir="2700000" algn="tl">
                    <a:srgbClr val="C0C0C0"/>
                  </a:outerShdw>
                </a:effectLst>
                <a:latin typeface="Times New Roman" panose="02020603050405020304" pitchFamily="18" charset="0"/>
              </a:rPr>
              <a:t>，直到小数部分为零或给定的精度为止，从</a:t>
            </a:r>
            <a:r>
              <a:rPr kumimoji="1" lang="zh-CN" altLang="en-US" sz="2800" b="1" u="sng" dirty="0">
                <a:solidFill>
                  <a:srgbClr val="FF0000"/>
                </a:solidFill>
                <a:effectLst>
                  <a:outerShdw blurRad="38100" dist="38100" dir="2700000" algn="tl">
                    <a:srgbClr val="C0C0C0"/>
                  </a:outerShdw>
                </a:effectLst>
                <a:latin typeface="Times New Roman" panose="02020603050405020304" pitchFamily="18" charset="0"/>
              </a:rPr>
              <a:t>高到低</a:t>
            </a:r>
            <a:r>
              <a:rPr kumimoji="1" lang="zh-CN" altLang="en-US" sz="2800" b="1" dirty="0">
                <a:effectLst>
                  <a:outerShdw blurRad="38100" dist="38100" dir="2700000" algn="tl">
                    <a:srgbClr val="C0C0C0"/>
                  </a:outerShdw>
                </a:effectLst>
                <a:latin typeface="Times New Roman" panose="02020603050405020304" pitchFamily="18" charset="0"/>
              </a:rPr>
              <a:t>读数。</a:t>
            </a:r>
            <a:endParaRPr lang="zh-CN" altLang="en-US" sz="2800" dirty="0">
              <a:solidFill>
                <a:srgbClr val="3333CC"/>
              </a:solidFill>
              <a:latin typeface="华文楷体" panose="02010600040101010101" pitchFamily="2" charset="-122"/>
              <a:ea typeface="华文楷体" panose="02010600040101010101" pitchFamily="2" charset="-122"/>
            </a:endParaRPr>
          </a:p>
        </p:txBody>
      </p:sp>
      <p:sp>
        <p:nvSpPr>
          <p:cNvPr id="780291" name="Rectangle 3"/>
          <p:cNvSpPr>
            <a:spLocks noGrp="1" noChangeArrowheads="1"/>
          </p:cNvSpPr>
          <p:nvPr>
            <p:ph type="title"/>
          </p:nvPr>
        </p:nvSpPr>
        <p:spPr>
          <a:xfrm>
            <a:off x="143508" y="981026"/>
            <a:ext cx="4391025" cy="1439862"/>
          </a:xfrm>
          <a:noFill/>
        </p:spPr>
        <p:txBody>
          <a:bodyPr anchor="b"/>
          <a:lstStyle/>
          <a:p>
            <a:r>
              <a:rPr lang="zh-CN" altLang="en-US" sz="4000" dirty="0"/>
              <a:t>十进制小数转换为二进制小数</a:t>
            </a:r>
            <a:endParaRPr lang="zh-CN" altLang="en-US" sz="4000" dirty="0"/>
          </a:p>
        </p:txBody>
      </p:sp>
      <p:sp>
        <p:nvSpPr>
          <p:cNvPr id="780294" name="Text Box 6"/>
          <p:cNvSpPr txBox="1">
            <a:spLocks noChangeArrowheads="1"/>
          </p:cNvSpPr>
          <p:nvPr/>
        </p:nvSpPr>
        <p:spPr bwMode="auto">
          <a:xfrm>
            <a:off x="5146675" y="57943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0.8125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5" name="Text Box 7"/>
          <p:cNvSpPr txBox="1">
            <a:spLocks noChangeArrowheads="1"/>
          </p:cNvSpPr>
          <p:nvPr/>
        </p:nvSpPr>
        <p:spPr bwMode="auto">
          <a:xfrm>
            <a:off x="6011863"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2</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6" name="Text Box 8"/>
          <p:cNvSpPr txBox="1">
            <a:spLocks noChangeArrowheads="1"/>
          </p:cNvSpPr>
          <p:nvPr/>
        </p:nvSpPr>
        <p:spPr bwMode="auto">
          <a:xfrm>
            <a:off x="4859338"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7" name="Line 9"/>
          <p:cNvSpPr>
            <a:spLocks noChangeShapeType="1"/>
          </p:cNvSpPr>
          <p:nvPr/>
        </p:nvSpPr>
        <p:spPr bwMode="auto">
          <a:xfrm>
            <a:off x="4859338" y="1500188"/>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298" name="Text Box 10"/>
          <p:cNvSpPr txBox="1">
            <a:spLocks noChangeArrowheads="1"/>
          </p:cNvSpPr>
          <p:nvPr/>
        </p:nvSpPr>
        <p:spPr bwMode="auto">
          <a:xfrm>
            <a:off x="5129213"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1.6250</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9" name="Text Box 11"/>
          <p:cNvSpPr txBox="1">
            <a:spLocks noChangeArrowheads="1"/>
          </p:cNvSpPr>
          <p:nvPr/>
        </p:nvSpPr>
        <p:spPr bwMode="auto">
          <a:xfrm>
            <a:off x="6515100"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0" name="Text Box 12"/>
          <p:cNvSpPr txBox="1">
            <a:spLocks noChangeArrowheads="1"/>
          </p:cNvSpPr>
          <p:nvPr/>
        </p:nvSpPr>
        <p:spPr bwMode="auto">
          <a:xfrm>
            <a:off x="6946900" y="565150"/>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zh-CN" altLang="en-US" sz="2800" dirty="0">
                <a:solidFill>
                  <a:srgbClr val="0070C0"/>
                </a:solidFill>
                <a:effectLst/>
                <a:latin typeface="Arial" panose="020B0604020202020204" pitchFamily="34" charset="0"/>
                <a:ea typeface="宋体" panose="02010600030101010101" pitchFamily="2" charset="-122"/>
              </a:rPr>
              <a:t>整数</a:t>
            </a:r>
            <a:endParaRPr kumimoji="0" lang="zh-CN" altLang="en-US" sz="2800" dirty="0">
              <a:solidFill>
                <a:srgbClr val="0070C0"/>
              </a:solidFill>
              <a:effectLst/>
              <a:latin typeface="Arial" panose="020B0604020202020204" pitchFamily="34" charset="0"/>
              <a:ea typeface="宋体" panose="02010600030101010101" pitchFamily="2" charset="-122"/>
            </a:endParaRPr>
          </a:p>
        </p:txBody>
      </p:sp>
      <p:sp>
        <p:nvSpPr>
          <p:cNvPr id="780301" name="Text Box 13"/>
          <p:cNvSpPr txBox="1">
            <a:spLocks noChangeArrowheads="1"/>
          </p:cNvSpPr>
          <p:nvPr/>
        </p:nvSpPr>
        <p:spPr bwMode="auto">
          <a:xfrm>
            <a:off x="5343525" y="2062163"/>
            <a:ext cx="1081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0.625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2" name="Text Box 14"/>
          <p:cNvSpPr txBox="1">
            <a:spLocks noChangeArrowheads="1"/>
          </p:cNvSpPr>
          <p:nvPr/>
        </p:nvSpPr>
        <p:spPr bwMode="auto">
          <a:xfrm>
            <a:off x="6011863" y="24225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3" name="Text Box 15"/>
          <p:cNvSpPr txBox="1">
            <a:spLocks noChangeArrowheads="1"/>
          </p:cNvSpPr>
          <p:nvPr/>
        </p:nvSpPr>
        <p:spPr bwMode="auto">
          <a:xfrm>
            <a:off x="5362575" y="2909888"/>
            <a:ext cx="1098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1.250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4" name="Text Box 16"/>
          <p:cNvSpPr txBox="1">
            <a:spLocks noChangeArrowheads="1"/>
          </p:cNvSpPr>
          <p:nvPr/>
        </p:nvSpPr>
        <p:spPr bwMode="auto">
          <a:xfrm>
            <a:off x="6515100" y="28686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5" name="Text Box 17"/>
          <p:cNvSpPr txBox="1">
            <a:spLocks noChangeArrowheads="1"/>
          </p:cNvSpPr>
          <p:nvPr/>
        </p:nvSpPr>
        <p:spPr bwMode="auto">
          <a:xfrm>
            <a:off x="5545138" y="3502025"/>
            <a:ext cx="935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0.25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6" name="Text Box 18"/>
          <p:cNvSpPr txBox="1">
            <a:spLocks noChangeArrowheads="1"/>
          </p:cNvSpPr>
          <p:nvPr/>
        </p:nvSpPr>
        <p:spPr bwMode="auto">
          <a:xfrm>
            <a:off x="6013450" y="39195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7" name="Text Box 19"/>
          <p:cNvSpPr txBox="1">
            <a:spLocks noChangeArrowheads="1"/>
          </p:cNvSpPr>
          <p:nvPr/>
        </p:nvSpPr>
        <p:spPr bwMode="auto">
          <a:xfrm>
            <a:off x="5741988" y="4438650"/>
            <a:ext cx="80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8" name="Text Box 20"/>
          <p:cNvSpPr txBox="1">
            <a:spLocks noChangeArrowheads="1"/>
          </p:cNvSpPr>
          <p:nvPr/>
        </p:nvSpPr>
        <p:spPr bwMode="auto">
          <a:xfrm>
            <a:off x="6516688" y="43672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0</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9" name="Text Box 21"/>
          <p:cNvSpPr txBox="1">
            <a:spLocks noChangeArrowheads="1"/>
          </p:cNvSpPr>
          <p:nvPr/>
        </p:nvSpPr>
        <p:spPr bwMode="auto">
          <a:xfrm>
            <a:off x="5738813" y="5013325"/>
            <a:ext cx="7191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0" name="Text Box 22"/>
          <p:cNvSpPr txBox="1">
            <a:spLocks noChangeArrowheads="1"/>
          </p:cNvSpPr>
          <p:nvPr/>
        </p:nvSpPr>
        <p:spPr bwMode="auto">
          <a:xfrm>
            <a:off x="6013450" y="535940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1" name="Text Box 23"/>
          <p:cNvSpPr txBox="1">
            <a:spLocks noChangeArrowheads="1"/>
          </p:cNvSpPr>
          <p:nvPr/>
        </p:nvSpPr>
        <p:spPr bwMode="auto">
          <a:xfrm>
            <a:off x="5722938" y="5821363"/>
            <a:ext cx="73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12" name="Text Box 24"/>
          <p:cNvSpPr txBox="1">
            <a:spLocks noChangeArrowheads="1"/>
          </p:cNvSpPr>
          <p:nvPr/>
        </p:nvSpPr>
        <p:spPr bwMode="auto">
          <a:xfrm>
            <a:off x="6516688" y="582136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13" name="Line 25"/>
          <p:cNvSpPr>
            <a:spLocks noChangeShapeType="1"/>
          </p:cNvSpPr>
          <p:nvPr/>
        </p:nvSpPr>
        <p:spPr bwMode="auto">
          <a:xfrm flipH="1">
            <a:off x="8099425" y="2005013"/>
            <a:ext cx="0" cy="3959225"/>
          </a:xfrm>
          <a:prstGeom prst="line">
            <a:avLst/>
          </a:prstGeom>
          <a:noFill/>
          <a:ln w="82550">
            <a:solidFill>
              <a:srgbClr val="FF0000"/>
            </a:solidFill>
            <a:round/>
            <a:tailEnd type="triangle" w="med" len="med"/>
          </a:ln>
          <a:effectLst>
            <a:outerShdw dist="71842" dir="2700000" algn="ctr" rotWithShape="0">
              <a:srgbClr val="66CCFF"/>
            </a:outerShdw>
          </a:effectLst>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80314" name="Text Box 26"/>
          <p:cNvSpPr txBox="1">
            <a:spLocks noChangeArrowheads="1"/>
          </p:cNvSpPr>
          <p:nvPr/>
        </p:nvSpPr>
        <p:spPr bwMode="auto">
          <a:xfrm>
            <a:off x="7667625" y="1284288"/>
            <a:ext cx="971550" cy="519112"/>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pitchFamily="34" charset="-122"/>
              </a:rPr>
              <a:t>高位</a:t>
            </a:r>
            <a:endParaRPr lang="zh-CN" altLang="en-US" b="0">
              <a:effectLst/>
              <a:latin typeface="Tahoma" panose="020B0604030504040204" pitchFamily="34" charset="0"/>
              <a:ea typeface="微软雅黑" panose="020B0503020204020204" pitchFamily="34" charset="-122"/>
            </a:endParaRPr>
          </a:p>
        </p:txBody>
      </p:sp>
      <p:sp>
        <p:nvSpPr>
          <p:cNvPr id="780315" name="Text Box 27"/>
          <p:cNvSpPr txBox="1">
            <a:spLocks noChangeArrowheads="1"/>
          </p:cNvSpPr>
          <p:nvPr/>
        </p:nvSpPr>
        <p:spPr bwMode="auto">
          <a:xfrm>
            <a:off x="7667625" y="5965825"/>
            <a:ext cx="971550" cy="519113"/>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pitchFamily="34" charset="-122"/>
              </a:rPr>
              <a:t>低位</a:t>
            </a:r>
            <a:endParaRPr lang="zh-CN" altLang="en-US" b="0">
              <a:effectLst/>
              <a:latin typeface="Tahoma" panose="020B0604030504040204" pitchFamily="34" charset="0"/>
              <a:ea typeface="微软雅黑" panose="020B0503020204020204" pitchFamily="34" charset="-122"/>
            </a:endParaRPr>
          </a:p>
        </p:txBody>
      </p:sp>
      <p:sp>
        <p:nvSpPr>
          <p:cNvPr id="780316" name="Text Box 28"/>
          <p:cNvSpPr txBox="1">
            <a:spLocks noChangeArrowheads="1"/>
          </p:cNvSpPr>
          <p:nvPr/>
        </p:nvSpPr>
        <p:spPr bwMode="auto">
          <a:xfrm>
            <a:off x="4859338" y="24209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7" name="Line 29"/>
          <p:cNvSpPr>
            <a:spLocks noChangeShapeType="1"/>
          </p:cNvSpPr>
          <p:nvPr/>
        </p:nvSpPr>
        <p:spPr bwMode="auto">
          <a:xfrm>
            <a:off x="4859338" y="292417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318" name="Text Box 30"/>
          <p:cNvSpPr txBox="1">
            <a:spLocks noChangeArrowheads="1"/>
          </p:cNvSpPr>
          <p:nvPr/>
        </p:nvSpPr>
        <p:spPr bwMode="auto">
          <a:xfrm>
            <a:off x="4859338" y="39338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9" name="Line 31"/>
          <p:cNvSpPr>
            <a:spLocks noChangeShapeType="1"/>
          </p:cNvSpPr>
          <p:nvPr/>
        </p:nvSpPr>
        <p:spPr bwMode="auto">
          <a:xfrm>
            <a:off x="4859338" y="4437063"/>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solidFill>
                <a:schemeClr val="tx1"/>
              </a:solidFill>
            </a:endParaRPr>
          </a:p>
        </p:txBody>
      </p:sp>
      <p:sp>
        <p:nvSpPr>
          <p:cNvPr id="780320" name="Text Box 32"/>
          <p:cNvSpPr txBox="1">
            <a:spLocks noChangeArrowheads="1"/>
          </p:cNvSpPr>
          <p:nvPr/>
        </p:nvSpPr>
        <p:spPr bwMode="auto">
          <a:xfrm>
            <a:off x="4859338" y="537368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21" name="Line 33"/>
          <p:cNvSpPr>
            <a:spLocks noChangeShapeType="1"/>
          </p:cNvSpPr>
          <p:nvPr/>
        </p:nvSpPr>
        <p:spPr bwMode="auto">
          <a:xfrm>
            <a:off x="4859338" y="587692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 name="矩形 1"/>
          <p:cNvSpPr/>
          <p:nvPr/>
        </p:nvSpPr>
        <p:spPr>
          <a:xfrm>
            <a:off x="971600" y="5445224"/>
            <a:ext cx="3186513" cy="523220"/>
          </a:xfrm>
          <a:prstGeom prst="rect">
            <a:avLst/>
          </a:prstGeom>
        </p:spPr>
        <p:txBody>
          <a:bodyPr wrap="none">
            <a:spAutoFit/>
          </a:bodyPr>
          <a:lstStyle/>
          <a:p>
            <a:r>
              <a:rPr lang="en-US" altLang="zh-CN" sz="2800" dirty="0">
                <a:solidFill>
                  <a:schemeClr val="tx1"/>
                </a:solidFill>
              </a:rPr>
              <a:t>(</a:t>
            </a:r>
            <a:r>
              <a:rPr lang="en-US" altLang="zh-CN" sz="2800" dirty="0" smtClean="0">
                <a:solidFill>
                  <a:schemeClr val="tx1"/>
                </a:solidFill>
              </a:rPr>
              <a:t>0.8125)</a:t>
            </a:r>
            <a:r>
              <a:rPr lang="en-US" altLang="zh-CN" sz="2800" baseline="-25000" dirty="0" smtClean="0">
                <a:solidFill>
                  <a:schemeClr val="tx1"/>
                </a:solidFill>
              </a:rPr>
              <a:t>10</a:t>
            </a:r>
            <a:r>
              <a:rPr lang="en-US" altLang="zh-CN" sz="2800" dirty="0">
                <a:solidFill>
                  <a:schemeClr val="tx1"/>
                </a:solidFill>
              </a:rPr>
              <a:t>=(</a:t>
            </a:r>
            <a:r>
              <a:rPr lang="en-US" altLang="zh-CN" sz="2800" dirty="0" smtClean="0">
                <a:solidFill>
                  <a:schemeClr val="tx1"/>
                </a:solidFill>
              </a:rPr>
              <a:t>0.1101)</a:t>
            </a:r>
            <a:r>
              <a:rPr lang="en-US" altLang="zh-CN" sz="2800" baseline="-25000" dirty="0" smtClean="0">
                <a:solidFill>
                  <a:schemeClr val="tx1"/>
                </a:solidFill>
              </a:rPr>
              <a:t>2</a:t>
            </a:r>
            <a:endParaRPr lang="zh-CN" altLang="en-US" sz="2800"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0294"/>
                                        </p:tgtEl>
                                        <p:attrNameLst>
                                          <p:attrName>style.visibility</p:attrName>
                                        </p:attrNameLst>
                                      </p:cBhvr>
                                      <p:to>
                                        <p:strVal val="visible"/>
                                      </p:to>
                                    </p:set>
                                    <p:animEffect transition="in" filter="dissolve">
                                      <p:cBhvr>
                                        <p:cTn id="7" dur="500"/>
                                        <p:tgtEl>
                                          <p:spTgt spid="7802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0296"/>
                                        </p:tgtEl>
                                        <p:attrNameLst>
                                          <p:attrName>style.visibility</p:attrName>
                                        </p:attrNameLst>
                                      </p:cBhvr>
                                      <p:to>
                                        <p:strVal val="visible"/>
                                      </p:to>
                                    </p:set>
                                    <p:animEffect transition="in" filter="dissolve">
                                      <p:cBhvr>
                                        <p:cTn id="12" dur="500"/>
                                        <p:tgtEl>
                                          <p:spTgt spid="78029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80295"/>
                                        </p:tgtEl>
                                        <p:attrNameLst>
                                          <p:attrName>style.visibility</p:attrName>
                                        </p:attrNameLst>
                                      </p:cBhvr>
                                      <p:to>
                                        <p:strVal val="visible"/>
                                      </p:to>
                                    </p:set>
                                    <p:animEffect transition="in" filter="dissolve">
                                      <p:cBhvr>
                                        <p:cTn id="16" dur="500"/>
                                        <p:tgtEl>
                                          <p:spTgt spid="78029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80297"/>
                                        </p:tgtEl>
                                        <p:attrNameLst>
                                          <p:attrName>style.visibility</p:attrName>
                                        </p:attrNameLst>
                                      </p:cBhvr>
                                      <p:to>
                                        <p:strVal val="visible"/>
                                      </p:to>
                                    </p:set>
                                    <p:animEffect transition="in" filter="wipe(left)">
                                      <p:cBhvr>
                                        <p:cTn id="20" dur="500"/>
                                        <p:tgtEl>
                                          <p:spTgt spid="780297"/>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780298"/>
                                        </p:tgtEl>
                                        <p:attrNameLst>
                                          <p:attrName>style.visibility</p:attrName>
                                        </p:attrNameLst>
                                      </p:cBhvr>
                                      <p:to>
                                        <p:strVal val="visible"/>
                                      </p:to>
                                    </p:set>
                                    <p:animEffect transition="in" filter="dissolve">
                                      <p:cBhvr>
                                        <p:cTn id="24" dur="500"/>
                                        <p:tgtEl>
                                          <p:spTgt spid="780298"/>
                                        </p:tgtEl>
                                      </p:cBhvr>
                                    </p:animEffect>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780300"/>
                                        </p:tgtEl>
                                        <p:attrNameLst>
                                          <p:attrName>style.visibility</p:attrName>
                                        </p:attrNameLst>
                                      </p:cBhvr>
                                      <p:to>
                                        <p:strVal val="visible"/>
                                      </p:to>
                                    </p:set>
                                    <p:animEffect transition="in" filter="dissolve">
                                      <p:cBhvr>
                                        <p:cTn id="28" dur="500"/>
                                        <p:tgtEl>
                                          <p:spTgt spid="780300"/>
                                        </p:tgtEl>
                                      </p:cBhvr>
                                    </p:animEffect>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780299"/>
                                        </p:tgtEl>
                                        <p:attrNameLst>
                                          <p:attrName>style.visibility</p:attrName>
                                        </p:attrNameLst>
                                      </p:cBhvr>
                                      <p:to>
                                        <p:strVal val="visible"/>
                                      </p:to>
                                    </p:set>
                                    <p:animEffect transition="in" filter="dissolve">
                                      <p:cBhvr>
                                        <p:cTn id="32" dur="500"/>
                                        <p:tgtEl>
                                          <p:spTgt spid="78029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80301"/>
                                        </p:tgtEl>
                                        <p:attrNameLst>
                                          <p:attrName>style.visibility</p:attrName>
                                        </p:attrNameLst>
                                      </p:cBhvr>
                                      <p:to>
                                        <p:strVal val="visible"/>
                                      </p:to>
                                    </p:set>
                                    <p:animEffect transition="in" filter="dissolve">
                                      <p:cBhvr>
                                        <p:cTn id="37" dur="500"/>
                                        <p:tgtEl>
                                          <p:spTgt spid="78030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80316"/>
                                        </p:tgtEl>
                                        <p:attrNameLst>
                                          <p:attrName>style.visibility</p:attrName>
                                        </p:attrNameLst>
                                      </p:cBhvr>
                                      <p:to>
                                        <p:strVal val="visible"/>
                                      </p:to>
                                    </p:set>
                                    <p:animEffect transition="in" filter="dissolve">
                                      <p:cBhvr>
                                        <p:cTn id="42" dur="500"/>
                                        <p:tgtEl>
                                          <p:spTgt spid="780316"/>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780302"/>
                                        </p:tgtEl>
                                        <p:attrNameLst>
                                          <p:attrName>style.visibility</p:attrName>
                                        </p:attrNameLst>
                                      </p:cBhvr>
                                      <p:to>
                                        <p:strVal val="visible"/>
                                      </p:to>
                                    </p:set>
                                    <p:animEffect transition="in" filter="dissolve">
                                      <p:cBhvr>
                                        <p:cTn id="46" dur="500"/>
                                        <p:tgtEl>
                                          <p:spTgt spid="780302"/>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780317"/>
                                        </p:tgtEl>
                                        <p:attrNameLst>
                                          <p:attrName>style.visibility</p:attrName>
                                        </p:attrNameLst>
                                      </p:cBhvr>
                                      <p:to>
                                        <p:strVal val="visible"/>
                                      </p:to>
                                    </p:set>
                                    <p:animEffect transition="in" filter="wipe(left)">
                                      <p:cBhvr>
                                        <p:cTn id="50" dur="500"/>
                                        <p:tgtEl>
                                          <p:spTgt spid="780317"/>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780303"/>
                                        </p:tgtEl>
                                        <p:attrNameLst>
                                          <p:attrName>style.visibility</p:attrName>
                                        </p:attrNameLst>
                                      </p:cBhvr>
                                      <p:to>
                                        <p:strVal val="visible"/>
                                      </p:to>
                                    </p:set>
                                    <p:animEffect transition="in" filter="dissolve">
                                      <p:cBhvr>
                                        <p:cTn id="54" dur="500"/>
                                        <p:tgtEl>
                                          <p:spTgt spid="780303"/>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780304"/>
                                        </p:tgtEl>
                                        <p:attrNameLst>
                                          <p:attrName>style.visibility</p:attrName>
                                        </p:attrNameLst>
                                      </p:cBhvr>
                                      <p:to>
                                        <p:strVal val="visible"/>
                                      </p:to>
                                    </p:set>
                                    <p:animEffect transition="in" filter="dissolve">
                                      <p:cBhvr>
                                        <p:cTn id="58" dur="500"/>
                                        <p:tgtEl>
                                          <p:spTgt spid="78030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780305"/>
                                        </p:tgtEl>
                                        <p:attrNameLst>
                                          <p:attrName>style.visibility</p:attrName>
                                        </p:attrNameLst>
                                      </p:cBhvr>
                                      <p:to>
                                        <p:strVal val="visible"/>
                                      </p:to>
                                    </p:set>
                                    <p:animEffect transition="in" filter="dissolve">
                                      <p:cBhvr>
                                        <p:cTn id="63" dur="500"/>
                                        <p:tgtEl>
                                          <p:spTgt spid="78030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80318"/>
                                        </p:tgtEl>
                                        <p:attrNameLst>
                                          <p:attrName>style.visibility</p:attrName>
                                        </p:attrNameLst>
                                      </p:cBhvr>
                                      <p:to>
                                        <p:strVal val="visible"/>
                                      </p:to>
                                    </p:set>
                                    <p:animEffect transition="in" filter="dissolve">
                                      <p:cBhvr>
                                        <p:cTn id="68" dur="500"/>
                                        <p:tgtEl>
                                          <p:spTgt spid="780318"/>
                                        </p:tgtEl>
                                      </p:cBhvr>
                                    </p:animEffect>
                                  </p:childTnLst>
                                </p:cTn>
                              </p:par>
                            </p:childTnLst>
                          </p:cTn>
                        </p:par>
                        <p:par>
                          <p:cTn id="69" fill="hold">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80306"/>
                                        </p:tgtEl>
                                        <p:attrNameLst>
                                          <p:attrName>style.visibility</p:attrName>
                                        </p:attrNameLst>
                                      </p:cBhvr>
                                      <p:to>
                                        <p:strVal val="visible"/>
                                      </p:to>
                                    </p:set>
                                    <p:animEffect transition="in" filter="dissolve">
                                      <p:cBhvr>
                                        <p:cTn id="72" dur="500"/>
                                        <p:tgtEl>
                                          <p:spTgt spid="780306"/>
                                        </p:tgtEl>
                                      </p:cBhvr>
                                    </p:animEffect>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780319"/>
                                        </p:tgtEl>
                                        <p:attrNameLst>
                                          <p:attrName>style.visibility</p:attrName>
                                        </p:attrNameLst>
                                      </p:cBhvr>
                                      <p:to>
                                        <p:strVal val="visible"/>
                                      </p:to>
                                    </p:set>
                                    <p:animEffect transition="in" filter="wipe(left)">
                                      <p:cBhvr>
                                        <p:cTn id="76" dur="500"/>
                                        <p:tgtEl>
                                          <p:spTgt spid="780319"/>
                                        </p:tgtEl>
                                      </p:cBhvr>
                                    </p:animEffect>
                                  </p:childTnLst>
                                </p:cTn>
                              </p:par>
                            </p:childTnLst>
                          </p:cTn>
                        </p:par>
                        <p:par>
                          <p:cTn id="77" fill="hold">
                            <p:stCondLst>
                              <p:cond delay="1500"/>
                            </p:stCondLst>
                            <p:childTnLst>
                              <p:par>
                                <p:cTn id="78" presetID="9" presetClass="entr" presetSubtype="0" fill="hold" grpId="0" nodeType="afterEffect">
                                  <p:stCondLst>
                                    <p:cond delay="0"/>
                                  </p:stCondLst>
                                  <p:childTnLst>
                                    <p:set>
                                      <p:cBhvr>
                                        <p:cTn id="79" dur="1" fill="hold">
                                          <p:stCondLst>
                                            <p:cond delay="0"/>
                                          </p:stCondLst>
                                        </p:cTn>
                                        <p:tgtEl>
                                          <p:spTgt spid="780307"/>
                                        </p:tgtEl>
                                        <p:attrNameLst>
                                          <p:attrName>style.visibility</p:attrName>
                                        </p:attrNameLst>
                                      </p:cBhvr>
                                      <p:to>
                                        <p:strVal val="visible"/>
                                      </p:to>
                                    </p:set>
                                    <p:animEffect transition="in" filter="dissolve">
                                      <p:cBhvr>
                                        <p:cTn id="80" dur="500"/>
                                        <p:tgtEl>
                                          <p:spTgt spid="780307"/>
                                        </p:tgtEl>
                                      </p:cBhvr>
                                    </p:animEffect>
                                  </p:childTnLst>
                                </p:cTn>
                              </p:par>
                            </p:childTnLst>
                          </p:cTn>
                        </p:par>
                        <p:par>
                          <p:cTn id="81" fill="hold">
                            <p:stCondLst>
                              <p:cond delay="2000"/>
                            </p:stCondLst>
                            <p:childTnLst>
                              <p:par>
                                <p:cTn id="82" presetID="9" presetClass="entr" presetSubtype="0" fill="hold" grpId="0" nodeType="afterEffect">
                                  <p:stCondLst>
                                    <p:cond delay="0"/>
                                  </p:stCondLst>
                                  <p:childTnLst>
                                    <p:set>
                                      <p:cBhvr>
                                        <p:cTn id="83" dur="1" fill="hold">
                                          <p:stCondLst>
                                            <p:cond delay="0"/>
                                          </p:stCondLst>
                                        </p:cTn>
                                        <p:tgtEl>
                                          <p:spTgt spid="780308"/>
                                        </p:tgtEl>
                                        <p:attrNameLst>
                                          <p:attrName>style.visibility</p:attrName>
                                        </p:attrNameLst>
                                      </p:cBhvr>
                                      <p:to>
                                        <p:strVal val="visible"/>
                                      </p:to>
                                    </p:set>
                                    <p:animEffect transition="in" filter="dissolve">
                                      <p:cBhvr>
                                        <p:cTn id="84" dur="500"/>
                                        <p:tgtEl>
                                          <p:spTgt spid="78030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780309"/>
                                        </p:tgtEl>
                                        <p:attrNameLst>
                                          <p:attrName>style.visibility</p:attrName>
                                        </p:attrNameLst>
                                      </p:cBhvr>
                                      <p:to>
                                        <p:strVal val="visible"/>
                                      </p:to>
                                    </p:set>
                                    <p:animEffect transition="in" filter="dissolve">
                                      <p:cBhvr>
                                        <p:cTn id="89" dur="500"/>
                                        <p:tgtEl>
                                          <p:spTgt spid="780309"/>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780320"/>
                                        </p:tgtEl>
                                        <p:attrNameLst>
                                          <p:attrName>style.visibility</p:attrName>
                                        </p:attrNameLst>
                                      </p:cBhvr>
                                      <p:to>
                                        <p:strVal val="visible"/>
                                      </p:to>
                                    </p:set>
                                    <p:animEffect transition="in" filter="dissolve">
                                      <p:cBhvr>
                                        <p:cTn id="94" dur="500"/>
                                        <p:tgtEl>
                                          <p:spTgt spid="780320"/>
                                        </p:tgtEl>
                                      </p:cBhvr>
                                    </p:animEffect>
                                  </p:childTnLst>
                                </p:cTn>
                              </p:par>
                            </p:childTnLst>
                          </p:cTn>
                        </p:par>
                        <p:par>
                          <p:cTn id="95" fill="hold">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780310"/>
                                        </p:tgtEl>
                                        <p:attrNameLst>
                                          <p:attrName>style.visibility</p:attrName>
                                        </p:attrNameLst>
                                      </p:cBhvr>
                                      <p:to>
                                        <p:strVal val="visible"/>
                                      </p:to>
                                    </p:set>
                                    <p:animEffect transition="in" filter="dissolve">
                                      <p:cBhvr>
                                        <p:cTn id="98" dur="500"/>
                                        <p:tgtEl>
                                          <p:spTgt spid="780310"/>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780321"/>
                                        </p:tgtEl>
                                        <p:attrNameLst>
                                          <p:attrName>style.visibility</p:attrName>
                                        </p:attrNameLst>
                                      </p:cBhvr>
                                      <p:to>
                                        <p:strVal val="visible"/>
                                      </p:to>
                                    </p:set>
                                    <p:animEffect transition="in" filter="wipe(left)">
                                      <p:cBhvr>
                                        <p:cTn id="102" dur="500"/>
                                        <p:tgtEl>
                                          <p:spTgt spid="780321"/>
                                        </p:tgtEl>
                                      </p:cBhvr>
                                    </p:animEffect>
                                  </p:childTnLst>
                                </p:cTn>
                              </p:par>
                            </p:childTnLst>
                          </p:cTn>
                        </p:par>
                        <p:par>
                          <p:cTn id="103" fill="hold">
                            <p:stCondLst>
                              <p:cond delay="1500"/>
                            </p:stCondLst>
                            <p:childTnLst>
                              <p:par>
                                <p:cTn id="104" presetID="9" presetClass="entr" presetSubtype="0" fill="hold" grpId="0" nodeType="afterEffect">
                                  <p:stCondLst>
                                    <p:cond delay="0"/>
                                  </p:stCondLst>
                                  <p:childTnLst>
                                    <p:set>
                                      <p:cBhvr>
                                        <p:cTn id="105" dur="1" fill="hold">
                                          <p:stCondLst>
                                            <p:cond delay="0"/>
                                          </p:stCondLst>
                                        </p:cTn>
                                        <p:tgtEl>
                                          <p:spTgt spid="780311"/>
                                        </p:tgtEl>
                                        <p:attrNameLst>
                                          <p:attrName>style.visibility</p:attrName>
                                        </p:attrNameLst>
                                      </p:cBhvr>
                                      <p:to>
                                        <p:strVal val="visible"/>
                                      </p:to>
                                    </p:set>
                                    <p:animEffect transition="in" filter="dissolve">
                                      <p:cBhvr>
                                        <p:cTn id="106" dur="500"/>
                                        <p:tgtEl>
                                          <p:spTgt spid="780311"/>
                                        </p:tgtEl>
                                      </p:cBhvr>
                                    </p:animEffect>
                                  </p:childTnLst>
                                </p:cTn>
                              </p:par>
                            </p:childTnLst>
                          </p:cTn>
                        </p:par>
                        <p:par>
                          <p:cTn id="107" fill="hold">
                            <p:stCondLst>
                              <p:cond delay="2000"/>
                            </p:stCondLst>
                            <p:childTnLst>
                              <p:par>
                                <p:cTn id="108" presetID="9" presetClass="entr" presetSubtype="0" fill="hold" grpId="0" nodeType="afterEffect">
                                  <p:stCondLst>
                                    <p:cond delay="0"/>
                                  </p:stCondLst>
                                  <p:childTnLst>
                                    <p:set>
                                      <p:cBhvr>
                                        <p:cTn id="109" dur="1" fill="hold">
                                          <p:stCondLst>
                                            <p:cond delay="0"/>
                                          </p:stCondLst>
                                        </p:cTn>
                                        <p:tgtEl>
                                          <p:spTgt spid="780312"/>
                                        </p:tgtEl>
                                        <p:attrNameLst>
                                          <p:attrName>style.visibility</p:attrName>
                                        </p:attrNameLst>
                                      </p:cBhvr>
                                      <p:to>
                                        <p:strVal val="visible"/>
                                      </p:to>
                                    </p:set>
                                    <p:animEffect transition="in" filter="dissolve">
                                      <p:cBhvr>
                                        <p:cTn id="110" dur="500"/>
                                        <p:tgtEl>
                                          <p:spTgt spid="78031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780314"/>
                                        </p:tgtEl>
                                        <p:attrNameLst>
                                          <p:attrName>style.visibility</p:attrName>
                                        </p:attrNameLst>
                                      </p:cBhvr>
                                      <p:to>
                                        <p:strVal val="visible"/>
                                      </p:to>
                                    </p:set>
                                    <p:animEffect transition="in" filter="dissolve">
                                      <p:cBhvr>
                                        <p:cTn id="115" dur="500"/>
                                        <p:tgtEl>
                                          <p:spTgt spid="780314"/>
                                        </p:tgtEl>
                                      </p:cBhvr>
                                    </p:animEffect>
                                  </p:childTnLst>
                                </p:cTn>
                              </p:par>
                            </p:childTnLst>
                          </p:cTn>
                        </p:par>
                        <p:par>
                          <p:cTn id="116" fill="hold">
                            <p:stCondLst>
                              <p:cond delay="500"/>
                            </p:stCondLst>
                            <p:childTnLst>
                              <p:par>
                                <p:cTn id="117" presetID="17" presetClass="entr" presetSubtype="1" fill="hold" grpId="0" nodeType="afterEffect">
                                  <p:stCondLst>
                                    <p:cond delay="0"/>
                                  </p:stCondLst>
                                  <p:childTnLst>
                                    <p:set>
                                      <p:cBhvr>
                                        <p:cTn id="118" dur="1" fill="hold">
                                          <p:stCondLst>
                                            <p:cond delay="0"/>
                                          </p:stCondLst>
                                        </p:cTn>
                                        <p:tgtEl>
                                          <p:spTgt spid="780313"/>
                                        </p:tgtEl>
                                        <p:attrNameLst>
                                          <p:attrName>style.visibility</p:attrName>
                                        </p:attrNameLst>
                                      </p:cBhvr>
                                      <p:to>
                                        <p:strVal val="visible"/>
                                      </p:to>
                                    </p:set>
                                    <p:anim calcmode="lin" valueType="num">
                                      <p:cBhvr>
                                        <p:cTn id="119" dur="500" fill="hold"/>
                                        <p:tgtEl>
                                          <p:spTgt spid="780313"/>
                                        </p:tgtEl>
                                        <p:attrNameLst>
                                          <p:attrName>ppt_x</p:attrName>
                                        </p:attrNameLst>
                                      </p:cBhvr>
                                      <p:tavLst>
                                        <p:tav tm="0">
                                          <p:val>
                                            <p:strVal val="#ppt_x"/>
                                          </p:val>
                                        </p:tav>
                                        <p:tav tm="100000">
                                          <p:val>
                                            <p:strVal val="#ppt_x"/>
                                          </p:val>
                                        </p:tav>
                                      </p:tavLst>
                                    </p:anim>
                                    <p:anim calcmode="lin" valueType="num">
                                      <p:cBhvr>
                                        <p:cTn id="120" dur="500" fill="hold"/>
                                        <p:tgtEl>
                                          <p:spTgt spid="780313"/>
                                        </p:tgtEl>
                                        <p:attrNameLst>
                                          <p:attrName>ppt_y</p:attrName>
                                        </p:attrNameLst>
                                      </p:cBhvr>
                                      <p:tavLst>
                                        <p:tav tm="0">
                                          <p:val>
                                            <p:strVal val="#ppt_y-#ppt_h/2"/>
                                          </p:val>
                                        </p:tav>
                                        <p:tav tm="100000">
                                          <p:val>
                                            <p:strVal val="#ppt_y"/>
                                          </p:val>
                                        </p:tav>
                                      </p:tavLst>
                                    </p:anim>
                                    <p:anim calcmode="lin" valueType="num">
                                      <p:cBhvr>
                                        <p:cTn id="121" dur="500" fill="hold"/>
                                        <p:tgtEl>
                                          <p:spTgt spid="780313"/>
                                        </p:tgtEl>
                                        <p:attrNameLst>
                                          <p:attrName>ppt_w</p:attrName>
                                        </p:attrNameLst>
                                      </p:cBhvr>
                                      <p:tavLst>
                                        <p:tav tm="0">
                                          <p:val>
                                            <p:strVal val="#ppt_w"/>
                                          </p:val>
                                        </p:tav>
                                        <p:tav tm="100000">
                                          <p:val>
                                            <p:strVal val="#ppt_w"/>
                                          </p:val>
                                        </p:tav>
                                      </p:tavLst>
                                    </p:anim>
                                    <p:anim calcmode="lin" valueType="num">
                                      <p:cBhvr>
                                        <p:cTn id="122" dur="500" fill="hold"/>
                                        <p:tgtEl>
                                          <p:spTgt spid="780313"/>
                                        </p:tgtEl>
                                        <p:attrNameLst>
                                          <p:attrName>ppt_h</p:attrName>
                                        </p:attrNameLst>
                                      </p:cBhvr>
                                      <p:tavLst>
                                        <p:tav tm="0">
                                          <p:val>
                                            <p:fltVal val="0"/>
                                          </p:val>
                                        </p:tav>
                                        <p:tav tm="100000">
                                          <p:val>
                                            <p:strVal val="#ppt_h"/>
                                          </p:val>
                                        </p:tav>
                                      </p:tavLst>
                                    </p:anim>
                                  </p:childTnLst>
                                </p:cTn>
                              </p:par>
                            </p:childTnLst>
                          </p:cTn>
                        </p:par>
                        <p:par>
                          <p:cTn id="123" fill="hold">
                            <p:stCondLst>
                              <p:cond delay="1000"/>
                            </p:stCondLst>
                            <p:childTnLst>
                              <p:par>
                                <p:cTn id="124" presetID="9" presetClass="entr" presetSubtype="0" fill="hold" grpId="0" nodeType="afterEffect">
                                  <p:stCondLst>
                                    <p:cond delay="0"/>
                                  </p:stCondLst>
                                  <p:childTnLst>
                                    <p:set>
                                      <p:cBhvr>
                                        <p:cTn id="125" dur="1" fill="hold">
                                          <p:stCondLst>
                                            <p:cond delay="0"/>
                                          </p:stCondLst>
                                        </p:cTn>
                                        <p:tgtEl>
                                          <p:spTgt spid="780315"/>
                                        </p:tgtEl>
                                        <p:attrNameLst>
                                          <p:attrName>style.visibility</p:attrName>
                                        </p:attrNameLst>
                                      </p:cBhvr>
                                      <p:to>
                                        <p:strVal val="visible"/>
                                      </p:to>
                                    </p:set>
                                    <p:animEffect transition="in" filter="dissolve">
                                      <p:cBhvr>
                                        <p:cTn id="126" dur="500"/>
                                        <p:tgtEl>
                                          <p:spTgt spid="780315"/>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barn(inVertical)">
                                      <p:cBhvr>
                                        <p:cTn id="1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4" grpId="0"/>
      <p:bldP spid="780295" grpId="0"/>
      <p:bldP spid="780296" grpId="0"/>
      <p:bldP spid="780297" grpId="0" animBg="1"/>
      <p:bldP spid="780298" grpId="0"/>
      <p:bldP spid="780299" grpId="0"/>
      <p:bldP spid="780300" grpId="0"/>
      <p:bldP spid="780301" grpId="0"/>
      <p:bldP spid="780302" grpId="0"/>
      <p:bldP spid="780303" grpId="0"/>
      <p:bldP spid="780304" grpId="0"/>
      <p:bldP spid="780305" grpId="0"/>
      <p:bldP spid="780306" grpId="0"/>
      <p:bldP spid="780307" grpId="0"/>
      <p:bldP spid="780308" grpId="0"/>
      <p:bldP spid="780309" grpId="0"/>
      <p:bldP spid="780310" grpId="0"/>
      <p:bldP spid="780311" grpId="0"/>
      <p:bldP spid="780312" grpId="0"/>
      <p:bldP spid="780313" grpId="0" animBg="1"/>
      <p:bldP spid="780314" grpId="0" animBg="1"/>
      <p:bldP spid="780315" grpId="0" animBg="1"/>
      <p:bldP spid="780316" grpId="0"/>
      <p:bldP spid="780317" grpId="0" animBg="1"/>
      <p:bldP spid="780318" grpId="0"/>
      <p:bldP spid="780319" grpId="0" animBg="1"/>
      <p:bldP spid="780320" grpId="0"/>
      <p:bldP spid="780321" grpId="0" animBg="1"/>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860519"/>
            <a:ext cx="87489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solidFill>
              </a:rPr>
              <a:t>（</a:t>
            </a:r>
            <a:r>
              <a:rPr lang="en-US" altLang="zh-CN" sz="2400" dirty="0">
                <a:solidFill>
                  <a:schemeClr val="accent2"/>
                </a:solidFill>
              </a:rPr>
              <a:t>3</a:t>
            </a:r>
            <a:r>
              <a:rPr lang="zh-CN" altLang="zh-CN" sz="2400" dirty="0">
                <a:solidFill>
                  <a:schemeClr val="accent2"/>
                </a:solidFill>
              </a:rPr>
              <a:t>）十进制混合小数转换</a:t>
            </a:r>
            <a:r>
              <a:rPr lang="zh-CN" altLang="zh-CN" sz="2400" dirty="0" smtClean="0">
                <a:solidFill>
                  <a:schemeClr val="accent2"/>
                </a:solidFill>
              </a:rPr>
              <a:t>成</a:t>
            </a:r>
            <a:r>
              <a:rPr lang="zh-CN" altLang="en-US" sz="2400" dirty="0" smtClean="0">
                <a:solidFill>
                  <a:schemeClr val="accent2"/>
                </a:solidFill>
              </a:rPr>
              <a:t>十六</a:t>
            </a:r>
            <a:r>
              <a:rPr lang="zh-CN" altLang="zh-CN" sz="2400" dirty="0" smtClean="0">
                <a:solidFill>
                  <a:schemeClr val="accent2"/>
                </a:solidFill>
              </a:rPr>
              <a:t>进制数</a:t>
            </a:r>
            <a:endParaRPr lang="zh-CN" altLang="zh-CN" sz="2400" dirty="0">
              <a:solidFill>
                <a:schemeClr val="accent2"/>
              </a:solidFill>
            </a:endParaRPr>
          </a:p>
          <a:p>
            <a:r>
              <a:rPr lang="en-US" altLang="zh-CN" sz="2400" dirty="0" smtClean="0">
                <a:solidFill>
                  <a:schemeClr val="tx1"/>
                </a:solidFill>
              </a:rPr>
              <a:t>        </a:t>
            </a:r>
            <a:r>
              <a:rPr lang="zh-CN" altLang="zh-CN" sz="2400" dirty="0" smtClean="0">
                <a:solidFill>
                  <a:schemeClr val="tx1"/>
                </a:solidFill>
              </a:rPr>
              <a:t>混合</a:t>
            </a:r>
            <a:r>
              <a:rPr lang="zh-CN" altLang="zh-CN" sz="2400" dirty="0">
                <a:solidFill>
                  <a:schemeClr val="tx1"/>
                </a:solidFill>
              </a:rPr>
              <a:t>小数由整数和</a:t>
            </a:r>
            <a:r>
              <a:rPr lang="zh-CN" altLang="zh-CN" sz="2400" dirty="0" smtClean="0">
                <a:solidFill>
                  <a:schemeClr val="tx1"/>
                </a:solidFill>
              </a:rPr>
              <a:t>小数</a:t>
            </a:r>
            <a:r>
              <a:rPr lang="zh-CN" altLang="en-US" sz="2400" dirty="0">
                <a:solidFill>
                  <a:schemeClr val="tx1"/>
                </a:solidFill>
              </a:rPr>
              <a:t>两</a:t>
            </a:r>
            <a:r>
              <a:rPr lang="zh-CN" altLang="zh-CN" sz="2400" dirty="0" smtClean="0">
                <a:solidFill>
                  <a:schemeClr val="tx1"/>
                </a:solidFill>
              </a:rPr>
              <a:t>部分</a:t>
            </a:r>
            <a:r>
              <a:rPr lang="zh-CN" altLang="zh-CN" sz="2400" dirty="0">
                <a:solidFill>
                  <a:schemeClr val="tx1"/>
                </a:solidFill>
              </a:rPr>
              <a:t>组成。</a:t>
            </a:r>
            <a:r>
              <a:rPr lang="zh-CN" altLang="zh-CN" sz="2400" dirty="0" smtClean="0">
                <a:solidFill>
                  <a:schemeClr val="tx1"/>
                </a:solidFill>
              </a:rPr>
              <a:t>只需将</a:t>
            </a:r>
            <a:r>
              <a:rPr lang="zh-CN" altLang="zh-CN" sz="2400" dirty="0">
                <a:solidFill>
                  <a:schemeClr val="tx1"/>
                </a:solidFill>
              </a:rPr>
              <a:t>其整数部分和小数部分</a:t>
            </a:r>
            <a:r>
              <a:rPr lang="zh-CN" altLang="zh-CN" sz="2400" dirty="0" smtClean="0">
                <a:solidFill>
                  <a:schemeClr val="tx1"/>
                </a:solidFill>
              </a:rPr>
              <a:t>分别转换</a:t>
            </a:r>
            <a:r>
              <a:rPr lang="zh-CN" altLang="zh-CN" sz="2400" dirty="0">
                <a:solidFill>
                  <a:schemeClr val="tx1"/>
                </a:solidFill>
              </a:rPr>
              <a:t>，然后</a:t>
            </a:r>
            <a:r>
              <a:rPr lang="zh-CN" altLang="zh-CN" sz="2400" dirty="0" smtClean="0">
                <a:solidFill>
                  <a:schemeClr val="tx1"/>
                </a:solidFill>
              </a:rPr>
              <a:t>再</a:t>
            </a:r>
            <a:r>
              <a:rPr lang="zh-CN" altLang="en-US" sz="2400" dirty="0" smtClean="0">
                <a:solidFill>
                  <a:schemeClr val="tx1"/>
                </a:solidFill>
              </a:rPr>
              <a:t>进行合并</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2132856"/>
            <a:ext cx="7992888" cy="4356484"/>
          </a:xfrm>
          <a:prstGeom prst="rect">
            <a:avLst/>
          </a:prstGeom>
          <a:solidFill>
            <a:schemeClr val="accent1">
              <a:lumMod val="60000"/>
              <a:lumOff val="40000"/>
            </a:schemeClr>
          </a:solidFill>
          <a:ln>
            <a:noFill/>
          </a:ln>
          <a:effectLst/>
        </p:spPr>
      </p:pic>
      <p:sp>
        <p:nvSpPr>
          <p:cNvPr id="2" name="日期占位符 1"/>
          <p:cNvSpPr>
            <a:spLocks noGrp="1"/>
          </p:cNvSpPr>
          <p:nvPr>
            <p:ph type="dt" sz="half" idx="10"/>
          </p:nvPr>
        </p:nvSpPr>
        <p:spPr/>
        <p:txBody>
          <a:bodyPr/>
          <a:lstStyle/>
          <a:p>
            <a:pPr>
              <a:defRPr/>
            </a:pPr>
            <a:fld id="{9C062936-D333-4952-874D-702378731F9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3. </a:t>
            </a:r>
            <a:r>
              <a:rPr lang="zh-CN" altLang="en-US" sz="3200" dirty="0" smtClean="0">
                <a:solidFill>
                  <a:srgbClr val="990000"/>
                </a:solidFill>
                <a:ea typeface="黑体" panose="02010609060101010101" pitchFamily="49" charset="-122"/>
                <a:sym typeface="华文新魏" panose="02010800040101010101" pitchFamily="2" charset="-122"/>
              </a:rPr>
              <a:t>计算机的发展</a:t>
            </a:r>
            <a:r>
              <a:rPr lang="zh-CN" altLang="en-US" sz="3200" dirty="0">
                <a:solidFill>
                  <a:srgbClr val="990000"/>
                </a:solidFill>
                <a:ea typeface="黑体" panose="02010609060101010101" pitchFamily="49" charset="-122"/>
                <a:sym typeface="华文新魏" panose="02010800040101010101" pitchFamily="2" charset="-122"/>
              </a:rPr>
              <a:t>趋向</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9219" name="Text Box 3"/>
          <p:cNvSpPr txBox="1">
            <a:spLocks noChangeArrowheads="1"/>
          </p:cNvSpPr>
          <p:nvPr/>
        </p:nvSpPr>
        <p:spPr bwMode="auto">
          <a:xfrm>
            <a:off x="555625" y="981075"/>
            <a:ext cx="8156575" cy="557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微型化</a:t>
            </a:r>
            <a:r>
              <a:rPr lang="zh-CN" altLang="en-US" sz="2700" dirty="0">
                <a:solidFill>
                  <a:schemeClr val="tx1"/>
                </a:solidFill>
                <a:latin typeface="宋体" panose="02010600030101010101" pitchFamily="2" charset="-122"/>
              </a:rPr>
              <a:t>：提高集成度，研制更加小巧的计算机。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巨型</a:t>
            </a:r>
            <a:r>
              <a:rPr lang="zh-CN" altLang="en-US" sz="2700" dirty="0">
                <a:solidFill>
                  <a:srgbClr val="C00000"/>
                </a:solidFill>
                <a:latin typeface="宋体" panose="02010600030101010101" pitchFamily="2" charset="-122"/>
              </a:rPr>
              <a:t>化</a:t>
            </a:r>
            <a:r>
              <a:rPr lang="zh-CN" altLang="en-US" sz="2700" dirty="0">
                <a:solidFill>
                  <a:schemeClr val="tx1"/>
                </a:solidFill>
                <a:latin typeface="宋体" panose="02010600030101010101" pitchFamily="2" charset="-122"/>
              </a:rPr>
              <a:t>：研制速度更高、存储容量更大、功能更完善的计算机。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网络化</a:t>
            </a:r>
            <a:r>
              <a:rPr lang="zh-CN" altLang="en-US" sz="2700" dirty="0">
                <a:solidFill>
                  <a:schemeClr val="tx1"/>
                </a:solidFill>
                <a:latin typeface="宋体" panose="02010600030101010101" pitchFamily="2" charset="-122"/>
              </a:rPr>
              <a:t>：将众多的计算机互连，形成一个规模庞大、功能多样的网络系统，实现信息的相互传递和资源共享。</a:t>
            </a:r>
            <a:r>
              <a:rPr lang="en-US" altLang="zh-CN" sz="2700" dirty="0">
                <a:solidFill>
                  <a:schemeClr val="tx1"/>
                </a:solidFill>
                <a:latin typeface="宋体" panose="02010600030101010101" pitchFamily="2" charset="-122"/>
              </a:rPr>
              <a:t>(</a:t>
            </a:r>
            <a:r>
              <a:rPr lang="zh-CN" altLang="en-US" sz="2700" dirty="0">
                <a:solidFill>
                  <a:schemeClr val="tx1"/>
                </a:solidFill>
                <a:latin typeface="宋体" panose="02010600030101010101" pitchFamily="2" charset="-122"/>
              </a:rPr>
              <a:t>分布式</a:t>
            </a:r>
            <a:r>
              <a:rPr lang="en-US" altLang="zh-CN" sz="2700" dirty="0">
                <a:solidFill>
                  <a:schemeClr val="tx1"/>
                </a:solidFill>
                <a:latin typeface="宋体" panose="02010600030101010101" pitchFamily="2" charset="-122"/>
              </a:rPr>
              <a:t>)</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智能化</a:t>
            </a:r>
            <a:r>
              <a:rPr lang="zh-CN" altLang="en-US" sz="2700" dirty="0">
                <a:solidFill>
                  <a:schemeClr val="tx1"/>
                </a:solidFill>
                <a:latin typeface="宋体" panose="02010600030101010101" pitchFamily="2" charset="-122"/>
              </a:rPr>
              <a:t>：使计算机具有人的智能，能够进行图像识别、定理证明、研究学习、探索、联想和理解人的语言等。</a:t>
            </a:r>
            <a:r>
              <a:rPr lang="en-US" altLang="zh-CN" sz="2700" dirty="0">
                <a:solidFill>
                  <a:schemeClr val="tx1"/>
                </a:solidFill>
                <a:latin typeface="宋体" panose="02010600030101010101" pitchFamily="2" charset="-122"/>
              </a:rPr>
              <a:t>(</a:t>
            </a:r>
            <a:r>
              <a:rPr lang="zh-CN" altLang="en-US" sz="2700" dirty="0" smtClean="0">
                <a:solidFill>
                  <a:schemeClr val="tx1"/>
                </a:solidFill>
                <a:sym typeface="+mn-ea"/>
              </a:rPr>
              <a:t>机械公敌</a:t>
            </a:r>
            <a:r>
              <a:rPr lang="en-US" altLang="zh-CN" sz="2700" dirty="0">
                <a:solidFill>
                  <a:schemeClr val="tx1"/>
                </a:solidFill>
                <a:latin typeface="宋体" panose="02010600030101010101" pitchFamily="2" charset="-122"/>
              </a:rPr>
              <a:t>)</a:t>
            </a:r>
            <a:endParaRPr lang="en-US" altLang="zh-CN"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zh-CN" sz="2700" dirty="0" smtClean="0">
                <a:solidFill>
                  <a:srgbClr val="C00000"/>
                </a:solidFill>
                <a:latin typeface="宋体" panose="02010600030101010101" pitchFamily="2" charset="-122"/>
              </a:rPr>
              <a:t>多媒体化</a:t>
            </a:r>
            <a:r>
              <a:rPr lang="zh-CN" altLang="zh-CN" sz="2700" dirty="0">
                <a:solidFill>
                  <a:schemeClr val="tx1"/>
                </a:solidFill>
                <a:latin typeface="宋体" panose="02010600030101010101" pitchFamily="2" charset="-122"/>
              </a:rPr>
              <a:t>：使计算机朝着人类接受和处理信息的最自然的方式发展</a:t>
            </a:r>
            <a:endParaRPr lang="zh-CN" altLang="en-US" sz="27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2A4A0BA1-3E43-4FE4-8FCE-9B13B4CA30F3}"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72716"/>
            <a:ext cx="7772400" cy="4114800"/>
          </a:xfrm>
        </p:spPr>
        <p:txBody>
          <a:bodyPr/>
          <a:lstStyle/>
          <a:p>
            <a:r>
              <a:rPr lang="zh-CN" altLang="en-US" dirty="0" smtClean="0"/>
              <a:t>十进制转化为</a:t>
            </a:r>
            <a:r>
              <a:rPr lang="en-US" altLang="zh-CN" dirty="0" smtClean="0"/>
              <a:t>r</a:t>
            </a:r>
            <a:r>
              <a:rPr lang="zh-CN" altLang="en-US" dirty="0" smtClean="0"/>
              <a:t>进制</a:t>
            </a:r>
            <a:endParaRPr lang="en-US" altLang="zh-CN" dirty="0" smtClean="0"/>
          </a:p>
          <a:p>
            <a:r>
              <a:rPr lang="zh-CN" altLang="en-US" dirty="0" smtClean="0"/>
              <a:t>整数部分：除以</a:t>
            </a:r>
            <a:r>
              <a:rPr lang="en-US" altLang="zh-CN" dirty="0" smtClean="0"/>
              <a:t>r</a:t>
            </a:r>
            <a:r>
              <a:rPr lang="zh-CN" altLang="en-US" dirty="0" smtClean="0"/>
              <a:t>取余数，直到商为</a:t>
            </a:r>
            <a:r>
              <a:rPr lang="en-US" altLang="zh-CN" dirty="0" smtClean="0"/>
              <a:t>0</a:t>
            </a:r>
            <a:r>
              <a:rPr lang="zh-CN" altLang="en-US" dirty="0" smtClean="0"/>
              <a:t>，然后逆序读数</a:t>
            </a:r>
            <a:endParaRPr lang="en-US" altLang="zh-CN" dirty="0" smtClean="0"/>
          </a:p>
          <a:p>
            <a:r>
              <a:rPr lang="zh-CN" altLang="en-US" dirty="0" smtClean="0"/>
              <a:t>小数部分：乘以</a:t>
            </a:r>
            <a:r>
              <a:rPr lang="en-US" altLang="zh-CN" dirty="0" smtClean="0"/>
              <a:t>r</a:t>
            </a:r>
            <a:r>
              <a:rPr lang="zh-CN" altLang="en-US" dirty="0" smtClean="0"/>
              <a:t>取整数，直到小数部分为</a:t>
            </a:r>
            <a:r>
              <a:rPr lang="en-US" altLang="zh-CN" dirty="0" smtClean="0"/>
              <a:t>0</a:t>
            </a:r>
            <a:r>
              <a:rPr lang="zh-CN" altLang="en-US" dirty="0" smtClean="0"/>
              <a:t>或者按要求精确到某位，然后顺序读取</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836712"/>
            <a:ext cx="856895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C00000"/>
                </a:solidFill>
              </a:rPr>
              <a:t> 3</a:t>
            </a:r>
            <a:r>
              <a:rPr lang="zh-CN" altLang="zh-CN" sz="2400" dirty="0">
                <a:solidFill>
                  <a:srgbClr val="C00000"/>
                </a:solidFill>
              </a:rPr>
              <a:t>．非十进制数之间的转换</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非</a:t>
            </a:r>
            <a:r>
              <a:rPr lang="zh-CN" altLang="zh-CN" sz="2400" dirty="0">
                <a:solidFill>
                  <a:schemeClr val="tx1"/>
                </a:solidFill>
              </a:rPr>
              <a:t>十进制之间的转换包括二进制与八进制之间的转换；二进制与十六进制之间的转 换等。</a:t>
            </a:r>
            <a:endParaRPr lang="zh-CN" altLang="zh-CN" sz="2400" dirty="0">
              <a:solidFill>
                <a:schemeClr val="tx1"/>
              </a:solidFill>
            </a:endParaRPr>
          </a:p>
          <a:p>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）二进制数与八进制数之间的</a:t>
            </a:r>
            <a:r>
              <a:rPr lang="zh-CN" altLang="zh-CN" sz="2400" dirty="0" smtClean="0">
                <a:solidFill>
                  <a:srgbClr val="FF0000"/>
                </a:solidFill>
              </a:rPr>
              <a:t>转换</a:t>
            </a:r>
            <a:endParaRPr lang="zh-CN" altLang="zh-CN" sz="2400" dirty="0">
              <a:solidFill>
                <a:srgbClr val="FF0000"/>
              </a:solidFill>
            </a:endParaRPr>
          </a:p>
          <a:p>
            <a:r>
              <a:rPr lang="en-US" altLang="zh-CN" sz="2400" dirty="0" smtClean="0">
                <a:solidFill>
                  <a:schemeClr val="tx1"/>
                </a:solidFill>
              </a:rPr>
              <a:t>    </a:t>
            </a:r>
            <a:r>
              <a:rPr lang="en-US" altLang="zh-CN" sz="2400" dirty="0" smtClean="0">
                <a:solidFill>
                  <a:srgbClr val="0070C0"/>
                </a:solidFill>
              </a:rPr>
              <a:t>1</a:t>
            </a:r>
            <a:r>
              <a:rPr lang="zh-CN" altLang="zh-CN" sz="2400" dirty="0">
                <a:solidFill>
                  <a:srgbClr val="0070C0"/>
                </a:solidFill>
              </a:rPr>
              <a:t>）二进制数转换成</a:t>
            </a:r>
            <a:r>
              <a:rPr lang="zh-CN" altLang="zh-CN" sz="2400" dirty="0" smtClean="0">
                <a:solidFill>
                  <a:srgbClr val="0070C0"/>
                </a:solidFill>
              </a:rPr>
              <a:t>八进制数</a:t>
            </a:r>
            <a:endParaRPr lang="zh-CN" altLang="zh-CN" sz="2400" dirty="0">
              <a:solidFill>
                <a:srgbClr val="0070C0"/>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3</a:t>
            </a:r>
            <a:r>
              <a:rPr lang="en-US" altLang="zh-CN" sz="2400" dirty="0">
                <a:solidFill>
                  <a:schemeClr val="tx1"/>
                </a:solidFill>
              </a:rPr>
              <a:t> = 8</a:t>
            </a:r>
            <a:r>
              <a:rPr lang="zh-CN" altLang="zh-CN" sz="2400" dirty="0">
                <a:solidFill>
                  <a:schemeClr val="tx1"/>
                </a:solidFill>
              </a:rPr>
              <a:t>，每位</a:t>
            </a:r>
            <a:r>
              <a:rPr lang="zh-CN" altLang="zh-CN" sz="2400" dirty="0" smtClean="0">
                <a:solidFill>
                  <a:schemeClr val="tx1"/>
                </a:solidFill>
              </a:rPr>
              <a:t>八进制数相当于</a:t>
            </a:r>
            <a:r>
              <a:rPr lang="en-US" altLang="zh-CN" sz="2400" dirty="0">
                <a:solidFill>
                  <a:schemeClr val="tx1"/>
                </a:solidFill>
              </a:rPr>
              <a:t>3</a:t>
            </a:r>
            <a:r>
              <a:rPr lang="zh-CN" altLang="zh-CN" sz="2400" dirty="0">
                <a:solidFill>
                  <a:schemeClr val="tx1"/>
                </a:solidFill>
              </a:rPr>
              <a:t>位二进制数。因此将二进制数转换成八进制数时，</a:t>
            </a:r>
            <a:r>
              <a:rPr lang="zh-CN" altLang="zh-CN" sz="2400" dirty="0">
                <a:solidFill>
                  <a:srgbClr val="FF0000"/>
                </a:solidFill>
              </a:rPr>
              <a:t>只需以小数点为界，分别向左、向右，每</a:t>
            </a:r>
            <a:r>
              <a:rPr lang="en-US" altLang="zh-CN" sz="2400" dirty="0">
                <a:solidFill>
                  <a:srgbClr val="FF0000"/>
                </a:solidFill>
              </a:rPr>
              <a:t>3</a:t>
            </a:r>
            <a:r>
              <a:rPr lang="zh-CN" altLang="zh-CN" sz="2400" dirty="0">
                <a:solidFill>
                  <a:srgbClr val="FF0000"/>
                </a:solidFill>
              </a:rPr>
              <a:t>位二进制数分为一组</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位八进制数替换，即可完成转换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683568" y="4595644"/>
            <a:ext cx="6732748" cy="1569660"/>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2-6 </a:t>
            </a:r>
            <a:r>
              <a:rPr lang="zh-CN" altLang="zh-CN" sz="2400" dirty="0">
                <a:solidFill>
                  <a:schemeClr val="tx1"/>
                </a:solidFill>
              </a:rPr>
              <a:t>把</a:t>
            </a:r>
            <a:r>
              <a:rPr lang="en-US" altLang="zh-CN" sz="2400" dirty="0">
                <a:solidFill>
                  <a:schemeClr val="tx1"/>
                </a:solidFill>
              </a:rPr>
              <a:t>(11010101.0100101)</a:t>
            </a:r>
            <a:r>
              <a:rPr lang="en-US" altLang="zh-CN" sz="2400" baseline="-25000" dirty="0">
                <a:solidFill>
                  <a:schemeClr val="tx1"/>
                </a:solidFill>
              </a:rPr>
              <a:t>2</a:t>
            </a:r>
            <a:r>
              <a:rPr lang="zh-CN" altLang="zh-CN" sz="2400" dirty="0">
                <a:solidFill>
                  <a:schemeClr val="tx1"/>
                </a:solidFill>
              </a:rPr>
              <a:t>转换成八进制数。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a:t>
            </a:r>
            <a:r>
              <a:rPr lang="en-US" altLang="zh-CN" sz="2400" u="sng" dirty="0">
                <a:solidFill>
                  <a:schemeClr val="tx1"/>
                </a:solidFill>
              </a:rPr>
              <a:t>011</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101	</a:t>
            </a:r>
            <a:r>
              <a:rPr lang="en-US" altLang="zh-CN" sz="2400" dirty="0">
                <a:solidFill>
                  <a:schemeClr val="tx1"/>
                </a:solidFill>
              </a:rPr>
              <a:t>.  </a:t>
            </a:r>
            <a:r>
              <a:rPr lang="en-US" altLang="zh-CN" sz="2400" u="sng" dirty="0">
                <a:solidFill>
                  <a:schemeClr val="tx1"/>
                </a:solidFill>
              </a:rPr>
              <a:t>010 </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100</a:t>
            </a:r>
            <a:r>
              <a:rPr lang="en-US" altLang="zh-CN" sz="2400" dirty="0">
                <a:solidFill>
                  <a:schemeClr val="tx1"/>
                </a:solidFill>
              </a:rPr>
              <a:t>)</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(3     2      5 	.    2       2      4)</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(11010101.0100101)</a:t>
            </a:r>
            <a:r>
              <a:rPr lang="en-US" altLang="zh-CN" sz="2400" baseline="-25000" dirty="0">
                <a:solidFill>
                  <a:schemeClr val="tx1"/>
                </a:solidFill>
              </a:rPr>
              <a:t>2</a:t>
            </a:r>
            <a:r>
              <a:rPr lang="en-US" altLang="zh-CN" sz="2400" dirty="0">
                <a:solidFill>
                  <a:schemeClr val="tx1"/>
                </a:solidFill>
              </a:rPr>
              <a:t>= (325.224)</a:t>
            </a:r>
            <a:r>
              <a:rPr lang="en-US" altLang="zh-CN" sz="2400" baseline="-25000" dirty="0">
                <a:solidFill>
                  <a:schemeClr val="tx1"/>
                </a:solidFill>
              </a:rPr>
              <a:t>8</a:t>
            </a:r>
            <a:endParaRPr lang="zh-CN" altLang="en-US" dirty="0"/>
          </a:p>
        </p:txBody>
      </p:sp>
      <p:sp>
        <p:nvSpPr>
          <p:cNvPr id="5" name="AutoShape 4"/>
          <p:cNvSpPr>
            <a:spLocks noChangeArrowheads="1"/>
          </p:cNvSpPr>
          <p:nvPr/>
        </p:nvSpPr>
        <p:spPr bwMode="auto">
          <a:xfrm>
            <a:off x="6809109" y="3848219"/>
            <a:ext cx="1435299" cy="809625"/>
          </a:xfrm>
          <a:prstGeom prst="wedgeRoundRectCallout">
            <a:avLst>
              <a:gd name="adj1" fmla="val -243699"/>
              <a:gd name="adj2" fmla="val 114521"/>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三位一并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一分为三</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28EB1791-F6B9-4C96-8D92-8DF8AECBD784}"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09062"/>
            <a:ext cx="87489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accent6">
                    <a:lumMod val="75000"/>
                  </a:schemeClr>
                </a:solidFill>
              </a:rPr>
              <a:t>2</a:t>
            </a:r>
            <a:r>
              <a:rPr lang="zh-CN" altLang="zh-CN" sz="2800" dirty="0">
                <a:solidFill>
                  <a:schemeClr val="accent6">
                    <a:lumMod val="75000"/>
                  </a:schemeClr>
                </a:solidFill>
              </a:rPr>
              <a:t>）八进制数转换成</a:t>
            </a:r>
            <a:r>
              <a:rPr lang="zh-CN" altLang="zh-CN" sz="2800" dirty="0" smtClean="0">
                <a:solidFill>
                  <a:schemeClr val="accent6">
                    <a:lumMod val="75000"/>
                  </a:schemeClr>
                </a:solidFill>
              </a:rPr>
              <a:t>二进制数</a:t>
            </a:r>
            <a:endParaRPr lang="zh-CN" altLang="zh-CN" sz="2800" dirty="0">
              <a:solidFill>
                <a:schemeClr val="accent6">
                  <a:lumMod val="75000"/>
                </a:schemeClr>
              </a:solidFill>
            </a:endParaRPr>
          </a:p>
          <a:p>
            <a:r>
              <a:rPr lang="en-US" altLang="zh-CN" sz="2800" dirty="0" smtClean="0">
                <a:solidFill>
                  <a:schemeClr val="tx1"/>
                </a:solidFill>
              </a:rPr>
              <a:t>        </a:t>
            </a:r>
            <a:r>
              <a:rPr lang="zh-CN" altLang="zh-CN" sz="2800" dirty="0" smtClean="0">
                <a:solidFill>
                  <a:schemeClr val="tx1"/>
                </a:solidFill>
              </a:rPr>
              <a:t>由于</a:t>
            </a:r>
            <a:r>
              <a:rPr lang="zh-CN" altLang="zh-CN" sz="2800" dirty="0">
                <a:solidFill>
                  <a:schemeClr val="tx1"/>
                </a:solidFill>
              </a:rPr>
              <a:t>八进制数的</a:t>
            </a:r>
            <a:r>
              <a:rPr lang="en-US" altLang="zh-CN" sz="2800" dirty="0">
                <a:solidFill>
                  <a:schemeClr val="tx1"/>
                </a:solidFill>
              </a:rPr>
              <a:t>1</a:t>
            </a:r>
            <a:r>
              <a:rPr lang="zh-CN" altLang="zh-CN" sz="2800" dirty="0">
                <a:solidFill>
                  <a:schemeClr val="tx1"/>
                </a:solidFill>
              </a:rPr>
              <a:t>位相当于</a:t>
            </a:r>
            <a:r>
              <a:rPr lang="en-US" altLang="zh-CN" sz="2800" dirty="0">
                <a:solidFill>
                  <a:schemeClr val="tx1"/>
                </a:solidFill>
              </a:rPr>
              <a:t>3</a:t>
            </a:r>
            <a:r>
              <a:rPr lang="zh-CN" altLang="zh-CN" sz="2800" dirty="0">
                <a:solidFill>
                  <a:schemeClr val="tx1"/>
                </a:solidFill>
              </a:rPr>
              <a:t>位二进制数，因此，只要将每位八进制数用相应</a:t>
            </a:r>
            <a:r>
              <a:rPr lang="zh-CN" altLang="zh-CN" sz="2800" dirty="0" smtClean="0">
                <a:solidFill>
                  <a:schemeClr val="tx1"/>
                </a:solidFill>
              </a:rPr>
              <a:t>的</a:t>
            </a:r>
            <a:r>
              <a:rPr lang="en-US" altLang="zh-CN" sz="2800" dirty="0" smtClean="0">
                <a:solidFill>
                  <a:schemeClr val="tx1"/>
                </a:solidFill>
              </a:rPr>
              <a:t>3</a:t>
            </a:r>
            <a:r>
              <a:rPr lang="zh-CN" altLang="en-US" sz="2800" dirty="0" smtClean="0">
                <a:solidFill>
                  <a:schemeClr val="tx1"/>
                </a:solidFill>
              </a:rPr>
              <a:t>位</a:t>
            </a:r>
            <a:r>
              <a:rPr lang="zh-CN" altLang="zh-CN" sz="2800" dirty="0" smtClean="0">
                <a:solidFill>
                  <a:schemeClr val="tx1"/>
                </a:solidFill>
              </a:rPr>
              <a:t>二进制数</a:t>
            </a:r>
            <a:r>
              <a:rPr lang="zh-CN" altLang="zh-CN" sz="2800" dirty="0">
                <a:solidFill>
                  <a:schemeClr val="tx1"/>
                </a:solidFill>
              </a:rPr>
              <a:t>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15616" y="3778004"/>
            <a:ext cx="6624736" cy="1631216"/>
          </a:xfrm>
          <a:prstGeom prst="rect">
            <a:avLst/>
          </a:prstGeom>
          <a:solidFill>
            <a:schemeClr val="accent1">
              <a:lumMod val="60000"/>
              <a:lumOff val="40000"/>
            </a:schemeClr>
          </a:solidFill>
        </p:spPr>
        <p:txBody>
          <a:bodyPr wrap="square" rtlCol="0">
            <a:spAutoFit/>
          </a:bodyPr>
          <a:lstStyle/>
          <a:p>
            <a:r>
              <a:rPr lang="en-US" altLang="zh-CN" sz="2800" dirty="0">
                <a:solidFill>
                  <a:schemeClr val="tx1"/>
                </a:solidFill>
              </a:rPr>
              <a:t> </a:t>
            </a:r>
            <a:r>
              <a:rPr lang="zh-CN" altLang="zh-CN" sz="2400" dirty="0">
                <a:solidFill>
                  <a:schemeClr val="tx1"/>
                </a:solidFill>
              </a:rPr>
              <a:t>例</a:t>
            </a:r>
            <a:r>
              <a:rPr lang="en-US" altLang="zh-CN" sz="2400" dirty="0">
                <a:solidFill>
                  <a:schemeClr val="tx1"/>
                </a:solidFill>
              </a:rPr>
              <a:t>2-7 </a:t>
            </a:r>
            <a:r>
              <a:rPr lang="zh-CN" altLang="zh-CN" sz="2400" dirty="0">
                <a:solidFill>
                  <a:schemeClr val="tx1"/>
                </a:solidFill>
              </a:rPr>
              <a:t>把</a:t>
            </a:r>
            <a:r>
              <a:rPr lang="en-US" altLang="zh-CN" sz="2400" dirty="0">
                <a:solidFill>
                  <a:schemeClr val="tx1"/>
                </a:solidFill>
              </a:rPr>
              <a:t>(652.307)</a:t>
            </a:r>
            <a:r>
              <a:rPr lang="en-US" altLang="zh-CN" sz="2400" baseline="-25000" dirty="0">
                <a:solidFill>
                  <a:schemeClr val="tx1"/>
                </a:solidFill>
              </a:rPr>
              <a:t>8</a:t>
            </a:r>
            <a:r>
              <a:rPr lang="zh-CN" altLang="zh-CN" sz="2400" dirty="0">
                <a:solidFill>
                  <a:schemeClr val="tx1"/>
                </a:solidFill>
              </a:rPr>
              <a:t>转换成二进制数。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a:t>
            </a:r>
            <a:r>
              <a:rPr lang="en-US" altLang="zh-CN" sz="2400" u="sng" dirty="0">
                <a:solidFill>
                  <a:schemeClr val="tx1"/>
                </a:solidFill>
              </a:rPr>
              <a:t> 6 </a:t>
            </a:r>
            <a:r>
              <a:rPr lang="en-US" altLang="zh-CN" sz="2400" dirty="0">
                <a:solidFill>
                  <a:schemeClr val="tx1"/>
                </a:solidFill>
              </a:rPr>
              <a:t>   </a:t>
            </a:r>
            <a:r>
              <a:rPr lang="en-US" altLang="zh-CN" sz="2400" u="sng" dirty="0">
                <a:solidFill>
                  <a:schemeClr val="tx1"/>
                </a:solidFill>
              </a:rPr>
              <a:t> 5 </a:t>
            </a:r>
            <a:r>
              <a:rPr lang="en-US" altLang="zh-CN" sz="2400" dirty="0">
                <a:solidFill>
                  <a:schemeClr val="tx1"/>
                </a:solidFill>
              </a:rPr>
              <a:t>   </a:t>
            </a:r>
            <a:r>
              <a:rPr lang="en-US" altLang="zh-CN" sz="2400" u="sng" dirty="0">
                <a:solidFill>
                  <a:schemeClr val="tx1"/>
                </a:solidFill>
              </a:rPr>
              <a:t> 2  </a:t>
            </a:r>
            <a:r>
              <a:rPr lang="en-US" altLang="zh-CN" sz="2400" dirty="0">
                <a:solidFill>
                  <a:schemeClr val="tx1"/>
                </a:solidFill>
              </a:rPr>
              <a:t>.   </a:t>
            </a:r>
            <a:r>
              <a:rPr lang="en-US" altLang="zh-CN" sz="2400" u="sng" dirty="0">
                <a:solidFill>
                  <a:schemeClr val="tx1"/>
                </a:solidFill>
              </a:rPr>
              <a:t> 3 </a:t>
            </a:r>
            <a:r>
              <a:rPr lang="en-US" altLang="zh-CN" sz="2400" dirty="0">
                <a:solidFill>
                  <a:schemeClr val="tx1"/>
                </a:solidFill>
              </a:rPr>
              <a:t>   </a:t>
            </a:r>
            <a:r>
              <a:rPr lang="en-US" altLang="zh-CN" sz="2400" u="sng" dirty="0">
                <a:solidFill>
                  <a:schemeClr val="tx1"/>
                </a:solidFill>
              </a:rPr>
              <a:t> 0 </a:t>
            </a:r>
            <a:r>
              <a:rPr lang="en-US" altLang="zh-CN" sz="2400" dirty="0">
                <a:solidFill>
                  <a:schemeClr val="tx1"/>
                </a:solidFill>
              </a:rPr>
              <a:t>   </a:t>
            </a:r>
            <a:r>
              <a:rPr lang="en-US" altLang="zh-CN" sz="2400" u="sng" dirty="0">
                <a:solidFill>
                  <a:schemeClr val="tx1"/>
                </a:solidFill>
              </a:rPr>
              <a:t> 7 </a:t>
            </a:r>
            <a:r>
              <a:rPr lang="en-US" altLang="zh-CN" sz="2400" dirty="0">
                <a:solidFill>
                  <a:schemeClr val="tx1"/>
                </a:solidFill>
              </a:rPr>
              <a:t> )</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(110   101   010 .  011   000   111)</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(652.307)</a:t>
            </a:r>
            <a:r>
              <a:rPr lang="en-US" altLang="zh-CN" sz="2400" baseline="-25000" dirty="0">
                <a:solidFill>
                  <a:schemeClr val="tx1"/>
                </a:solidFill>
              </a:rPr>
              <a:t>8</a:t>
            </a:r>
            <a:r>
              <a:rPr lang="en-US" altLang="zh-CN" sz="2400" dirty="0">
                <a:solidFill>
                  <a:schemeClr val="tx1"/>
                </a:solidFill>
              </a:rPr>
              <a:t>=(110101010.011000111)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372200" y="2592178"/>
            <a:ext cx="1728192" cy="1069084"/>
          </a:xfrm>
          <a:prstGeom prst="wedgeRoundRectCallout">
            <a:avLst>
              <a:gd name="adj1" fmla="val -205906"/>
              <a:gd name="adj2" fmla="val 117236"/>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三位一并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一分为三</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5C528184-FB42-4D61-A65C-CBC31661CB7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lumMod val="75000"/>
                  </a:schemeClr>
                </a:solidFill>
              </a:rPr>
              <a:t>（</a:t>
            </a:r>
            <a:r>
              <a:rPr lang="en-US" altLang="zh-CN" sz="2400" dirty="0">
                <a:solidFill>
                  <a:schemeClr val="accent2">
                    <a:lumMod val="75000"/>
                  </a:schemeClr>
                </a:solidFill>
              </a:rPr>
              <a:t>2</a:t>
            </a:r>
            <a:r>
              <a:rPr lang="zh-CN" altLang="zh-CN" sz="2400" dirty="0">
                <a:solidFill>
                  <a:schemeClr val="accent2">
                    <a:lumMod val="75000"/>
                  </a:schemeClr>
                </a:solidFill>
              </a:rPr>
              <a:t>）二进制数与十六进制数之间的</a:t>
            </a:r>
            <a:r>
              <a:rPr lang="zh-CN" altLang="zh-CN" sz="2400" dirty="0" smtClean="0">
                <a:solidFill>
                  <a:schemeClr val="accent2">
                    <a:lumMod val="75000"/>
                  </a:schemeClr>
                </a:solidFill>
              </a:rPr>
              <a:t>转换</a:t>
            </a:r>
            <a:endParaRPr lang="zh-CN" altLang="zh-CN" sz="2400" dirty="0">
              <a:solidFill>
                <a:schemeClr val="accent2">
                  <a:lumMod val="75000"/>
                </a:schemeClr>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4</a:t>
            </a:r>
            <a:r>
              <a:rPr lang="en-US" altLang="zh-CN" sz="2400" dirty="0">
                <a:solidFill>
                  <a:schemeClr val="tx1"/>
                </a:solidFill>
              </a:rPr>
              <a:t> = 16</a:t>
            </a:r>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位十六进制数相当于</a:t>
            </a:r>
            <a:r>
              <a:rPr lang="en-US" altLang="zh-CN" sz="2400" dirty="0">
                <a:solidFill>
                  <a:schemeClr val="tx1"/>
                </a:solidFill>
              </a:rPr>
              <a:t>4</a:t>
            </a:r>
            <a:r>
              <a:rPr lang="zh-CN" altLang="zh-CN" sz="2400" dirty="0">
                <a:solidFill>
                  <a:schemeClr val="tx1"/>
                </a:solidFill>
              </a:rPr>
              <a:t>位二进制数，因此仿照二进制数与八进制数之间的转换方法，很容易得到二进制与十六进制之间的转换方法。</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1</a:t>
            </a:r>
            <a:r>
              <a:rPr lang="zh-CN" altLang="zh-CN" sz="2400" dirty="0" smtClean="0">
                <a:solidFill>
                  <a:schemeClr val="tx1"/>
                </a:solidFill>
              </a:rPr>
              <a:t>）二进制数</a:t>
            </a:r>
            <a:r>
              <a:rPr lang="zh-CN" altLang="zh-CN" sz="2400" dirty="0">
                <a:solidFill>
                  <a:schemeClr val="tx1"/>
                </a:solidFill>
              </a:rPr>
              <a:t>转换成十六进制数，只需以小数点为界，</a:t>
            </a:r>
            <a:r>
              <a:rPr lang="zh-CN" altLang="zh-CN" sz="2400" dirty="0">
                <a:solidFill>
                  <a:srgbClr val="FF0000"/>
                </a:solidFill>
              </a:rPr>
              <a:t>分别向左向右，每</a:t>
            </a:r>
            <a:r>
              <a:rPr lang="en-US" altLang="zh-CN" sz="2400" dirty="0">
                <a:solidFill>
                  <a:srgbClr val="FF0000"/>
                </a:solidFill>
              </a:rPr>
              <a:t>4</a:t>
            </a:r>
            <a:r>
              <a:rPr lang="zh-CN" altLang="zh-CN" sz="2400" dirty="0">
                <a:solidFill>
                  <a:srgbClr val="FF0000"/>
                </a:solidFill>
              </a:rPr>
              <a:t>位二进制数分为</a:t>
            </a:r>
            <a:r>
              <a:rPr lang="en-US" altLang="zh-CN" sz="2400" dirty="0">
                <a:solidFill>
                  <a:srgbClr val="FF0000"/>
                </a:solidFill>
              </a:rPr>
              <a:t>1</a:t>
            </a:r>
            <a:r>
              <a:rPr lang="zh-CN" altLang="zh-CN" sz="2400" dirty="0">
                <a:solidFill>
                  <a:srgbClr val="FF0000"/>
                </a:solidFill>
              </a:rPr>
              <a:t>组，不足</a:t>
            </a:r>
            <a:r>
              <a:rPr lang="en-US" altLang="zh-CN" sz="2400" dirty="0">
                <a:solidFill>
                  <a:srgbClr val="FF0000"/>
                </a:solidFill>
              </a:rPr>
              <a:t>4</a:t>
            </a:r>
            <a:r>
              <a:rPr lang="zh-CN" altLang="zh-CN" sz="2400" dirty="0">
                <a:solidFill>
                  <a:srgbClr val="FF0000"/>
                </a:solidFill>
              </a:rPr>
              <a:t>位时用</a:t>
            </a:r>
            <a:r>
              <a:rPr lang="en-US" altLang="zh-CN" sz="2400" dirty="0">
                <a:solidFill>
                  <a:srgbClr val="FF0000"/>
                </a:solidFill>
              </a:rPr>
              <a:t>0</a:t>
            </a:r>
            <a:r>
              <a:rPr lang="zh-CN" altLang="zh-CN" sz="2400" dirty="0">
                <a:solidFill>
                  <a:srgbClr val="FF0000"/>
                </a:solidFill>
              </a:rPr>
              <a:t>补足</a:t>
            </a:r>
            <a:r>
              <a:rPr lang="en-US" altLang="zh-CN" sz="2400" dirty="0">
                <a:solidFill>
                  <a:srgbClr val="FF0000"/>
                </a:solidFill>
              </a:rPr>
              <a:t>4</a:t>
            </a:r>
            <a:r>
              <a:rPr lang="zh-CN" altLang="zh-CN" sz="2400" dirty="0" smtClean="0">
                <a:solidFill>
                  <a:srgbClr val="FF0000"/>
                </a:solidFill>
              </a:rPr>
              <a:t>位</a:t>
            </a:r>
            <a:r>
              <a:rPr lang="zh-CN" altLang="en-US" sz="2400" dirty="0" smtClean="0">
                <a:solidFill>
                  <a:schemeClr val="tx1"/>
                </a:solidFill>
              </a:rPr>
              <a:t>，</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位十六进制数替换，即可完成转换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03548" y="3861048"/>
            <a:ext cx="7128792" cy="2308324"/>
          </a:xfrm>
          <a:prstGeom prst="rect">
            <a:avLst/>
          </a:prstGeom>
          <a:solidFill>
            <a:schemeClr val="accent1">
              <a:lumMod val="40000"/>
              <a:lumOff val="6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2-8 </a:t>
            </a:r>
            <a:r>
              <a:rPr lang="zh-CN" altLang="zh-CN" sz="2400" dirty="0">
                <a:solidFill>
                  <a:schemeClr val="tx1"/>
                </a:solidFill>
              </a:rPr>
              <a:t>把</a:t>
            </a:r>
            <a:r>
              <a:rPr lang="en-US" altLang="zh-CN" sz="2400" dirty="0">
                <a:solidFill>
                  <a:schemeClr val="tx1"/>
                </a:solidFill>
              </a:rPr>
              <a:t>(1011010101.0111101)</a:t>
            </a:r>
            <a:r>
              <a:rPr lang="en-US" altLang="zh-CN" sz="2400" baseline="-25000" dirty="0">
                <a:solidFill>
                  <a:schemeClr val="tx1"/>
                </a:solidFill>
              </a:rPr>
              <a:t>2</a:t>
            </a:r>
            <a:r>
              <a:rPr lang="zh-CN" altLang="zh-CN" sz="2400" dirty="0">
                <a:solidFill>
                  <a:schemeClr val="tx1"/>
                </a:solidFill>
              </a:rPr>
              <a:t>转换成十六进制数</a:t>
            </a:r>
            <a:r>
              <a:rPr lang="zh-CN" altLang="zh-CN" sz="2400" dirty="0" smtClean="0">
                <a:solidFill>
                  <a:schemeClr val="tx1"/>
                </a:solidFill>
              </a:rPr>
              <a:t>。</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u="sng" dirty="0">
                <a:solidFill>
                  <a:schemeClr val="tx1"/>
                </a:solidFill>
              </a:rPr>
              <a:t>(0010 </a:t>
            </a:r>
            <a:r>
              <a:rPr lang="en-US" altLang="zh-CN" sz="2400" dirty="0">
                <a:solidFill>
                  <a:schemeClr val="tx1"/>
                </a:solidFill>
              </a:rPr>
              <a:t> </a:t>
            </a:r>
            <a:r>
              <a:rPr lang="en-US" altLang="zh-CN" sz="2400" u="sng" dirty="0">
                <a:solidFill>
                  <a:schemeClr val="tx1"/>
                </a:solidFill>
              </a:rPr>
              <a:t>1101</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a:t>
            </a:r>
            <a:r>
              <a:rPr lang="en-US" altLang="zh-CN" sz="2400" u="sng" dirty="0">
                <a:solidFill>
                  <a:schemeClr val="tx1"/>
                </a:solidFill>
              </a:rPr>
              <a:t>0111</a:t>
            </a:r>
            <a:r>
              <a:rPr lang="en-US" altLang="zh-CN" sz="2400" dirty="0">
                <a:solidFill>
                  <a:schemeClr val="tx1"/>
                </a:solidFill>
              </a:rPr>
              <a:t>  </a:t>
            </a:r>
            <a:r>
              <a:rPr lang="en-US" altLang="zh-CN" sz="2400" u="sng" dirty="0">
                <a:solidFill>
                  <a:schemeClr val="tx1"/>
                </a:solidFill>
              </a:rPr>
              <a:t>1010</a:t>
            </a:r>
            <a:r>
              <a:rPr lang="en-US" altLang="zh-CN" sz="2400" dirty="0">
                <a:solidFill>
                  <a:schemeClr val="tx1"/>
                </a:solidFill>
              </a:rPr>
              <a:t> )</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  2        D       5   .    7        A  )</a:t>
            </a:r>
            <a:r>
              <a:rPr lang="en-US" altLang="zh-CN" sz="2400" baseline="-25000" dirty="0" smtClean="0">
                <a:solidFill>
                  <a:schemeClr val="tx1"/>
                </a:solidFill>
              </a:rPr>
              <a:t>16</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(1011010101.0111101)2=(2 D5.7 A)</a:t>
            </a:r>
            <a:r>
              <a:rPr lang="en-US" altLang="zh-CN" sz="2400" baseline="-25000" dirty="0">
                <a:solidFill>
                  <a:schemeClr val="tx1"/>
                </a:solidFill>
              </a:rPr>
              <a:t>16</a:t>
            </a:r>
            <a:r>
              <a:rPr lang="zh-CN" altLang="zh-CN" sz="2400" dirty="0">
                <a:solidFill>
                  <a:schemeClr val="tx1"/>
                </a:solidFill>
              </a:rPr>
              <a:t>。</a:t>
            </a:r>
            <a:endParaRPr lang="zh-CN" altLang="en-US" dirty="0"/>
          </a:p>
        </p:txBody>
      </p:sp>
      <p:sp>
        <p:nvSpPr>
          <p:cNvPr id="6" name="AutoShape 4"/>
          <p:cNvSpPr>
            <a:spLocks noChangeArrowheads="1"/>
          </p:cNvSpPr>
          <p:nvPr/>
        </p:nvSpPr>
        <p:spPr bwMode="auto">
          <a:xfrm>
            <a:off x="7457181" y="3697865"/>
            <a:ext cx="1435299" cy="959979"/>
          </a:xfrm>
          <a:prstGeom prst="wedgeRoundRectCallout">
            <a:avLst>
              <a:gd name="adj1" fmla="val -255834"/>
              <a:gd name="adj2" fmla="val 58947"/>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四</a:t>
            </a:r>
            <a:r>
              <a:rPr lang="zh-CN" altLang="en-US" sz="1800" dirty="0" smtClean="0">
                <a:solidFill>
                  <a:srgbClr val="C00000"/>
                </a:solidFill>
                <a:latin typeface="+mj-ea"/>
                <a:ea typeface="+mj-ea"/>
              </a:rPr>
              <a:t>位</a:t>
            </a:r>
            <a:r>
              <a:rPr lang="zh-CN" altLang="en-US" sz="1800" dirty="0">
                <a:solidFill>
                  <a:srgbClr val="C00000"/>
                </a:solidFill>
                <a:latin typeface="+mj-ea"/>
                <a:ea typeface="+mj-ea"/>
              </a:rPr>
              <a:t>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一分为四</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38E5B00D-AE06-4961-A551-128836BBCC0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106741"/>
            <a:ext cx="838893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2</a:t>
            </a:r>
            <a:r>
              <a:rPr lang="zh-CN" altLang="zh-CN" sz="2800" dirty="0" smtClean="0">
                <a:solidFill>
                  <a:schemeClr val="tx1"/>
                </a:solidFill>
              </a:rPr>
              <a:t>）十六进制</a:t>
            </a:r>
            <a:r>
              <a:rPr lang="zh-CN" altLang="zh-CN" sz="2800" dirty="0">
                <a:solidFill>
                  <a:schemeClr val="tx1"/>
                </a:solidFill>
              </a:rPr>
              <a:t>数转换成二进制数，只要将每位十六进制数用相应的</a:t>
            </a:r>
            <a:r>
              <a:rPr lang="en-US" altLang="zh-CN" sz="2800" dirty="0">
                <a:solidFill>
                  <a:schemeClr val="tx1"/>
                </a:solidFill>
              </a:rPr>
              <a:t>4</a:t>
            </a:r>
            <a:r>
              <a:rPr lang="zh-CN" altLang="zh-CN" sz="2800" dirty="0">
                <a:solidFill>
                  <a:schemeClr val="tx1"/>
                </a:solidFill>
              </a:rPr>
              <a:t>位二进制数替换，即可完成转换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51620" y="2956880"/>
            <a:ext cx="6192688" cy="2308324"/>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2-9 </a:t>
            </a:r>
            <a:r>
              <a:rPr lang="zh-CN" altLang="zh-CN" sz="2400" dirty="0">
                <a:solidFill>
                  <a:schemeClr val="tx1"/>
                </a:solidFill>
              </a:rPr>
              <a:t>把</a:t>
            </a:r>
            <a:r>
              <a:rPr lang="en-US" altLang="zh-CN" sz="2400" dirty="0">
                <a:solidFill>
                  <a:schemeClr val="tx1"/>
                </a:solidFill>
              </a:rPr>
              <a:t>(1C5.1B)</a:t>
            </a:r>
            <a:r>
              <a:rPr lang="en-US" altLang="zh-CN" sz="2400" baseline="-25000" dirty="0">
                <a:solidFill>
                  <a:schemeClr val="tx1"/>
                </a:solidFill>
              </a:rPr>
              <a:t>16</a:t>
            </a:r>
            <a:r>
              <a:rPr lang="zh-CN" altLang="zh-CN" sz="2400" dirty="0">
                <a:solidFill>
                  <a:schemeClr val="tx1"/>
                </a:solidFill>
              </a:rPr>
              <a:t>转换成</a:t>
            </a:r>
            <a:r>
              <a:rPr lang="zh-CN" altLang="zh-CN" sz="2400" dirty="0" smtClean="0">
                <a:solidFill>
                  <a:schemeClr val="tx1"/>
                </a:solidFill>
              </a:rPr>
              <a:t>二进制数</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   1     C     5	.    1     B  )</a:t>
            </a:r>
            <a:r>
              <a:rPr lang="en-US" altLang="zh-CN" sz="2400" baseline="-25000" dirty="0">
                <a:solidFill>
                  <a:schemeClr val="tx1"/>
                </a:solidFill>
              </a:rPr>
              <a:t>16</a:t>
            </a:r>
            <a:endParaRPr lang="zh-CN" altLang="zh-CN" sz="2400" dirty="0">
              <a:solidFill>
                <a:schemeClr val="tx1"/>
              </a:solidFill>
            </a:endParaRPr>
          </a:p>
          <a:p>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1100</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1011</a:t>
            </a:r>
            <a:r>
              <a:rPr lang="en-US" altLang="zh-CN" sz="2400" dirty="0">
                <a:solidFill>
                  <a:schemeClr val="tx1"/>
                </a:solidFill>
              </a:rPr>
              <a:t> )</a:t>
            </a:r>
            <a:r>
              <a:rPr lang="en-US" altLang="zh-CN" sz="2400" baseline="-25000" dirty="0" smtClean="0">
                <a:solidFill>
                  <a:schemeClr val="tx1"/>
                </a:solidFill>
              </a:rPr>
              <a:t>2</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 (1C5.1B)</a:t>
            </a:r>
            <a:r>
              <a:rPr lang="en-US" altLang="zh-CN" sz="2400" baseline="-25000" dirty="0">
                <a:solidFill>
                  <a:schemeClr val="tx1"/>
                </a:solidFill>
              </a:rPr>
              <a:t>16</a:t>
            </a:r>
            <a:r>
              <a:rPr lang="en-US" altLang="zh-CN" sz="2400" dirty="0">
                <a:solidFill>
                  <a:schemeClr val="tx1"/>
                </a:solidFill>
              </a:rPr>
              <a:t>= (111000101.00011011)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912260" y="2312876"/>
            <a:ext cx="1728192" cy="1069084"/>
          </a:xfrm>
          <a:prstGeom prst="wedgeRoundRectCallout">
            <a:avLst>
              <a:gd name="adj1" fmla="val -205906"/>
              <a:gd name="adj2" fmla="val 92799"/>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四</a:t>
            </a:r>
            <a:r>
              <a:rPr lang="zh-CN" altLang="en-US" sz="1800" dirty="0" smtClean="0">
                <a:solidFill>
                  <a:srgbClr val="FFC000"/>
                </a:solidFill>
                <a:latin typeface="宋体" panose="02010600030101010101" pitchFamily="2" charset="-122"/>
              </a:rPr>
              <a:t>位</a:t>
            </a:r>
            <a:r>
              <a:rPr lang="zh-CN" altLang="en-US" sz="1800" dirty="0">
                <a:solidFill>
                  <a:srgbClr val="FFC000"/>
                </a:solidFill>
                <a:latin typeface="宋体" panose="02010600030101010101" pitchFamily="2" charset="-122"/>
              </a:rPr>
              <a:t>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一分为四</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D4947B0B-0EBC-4896-9D5F-E19D5310713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564" y="1160748"/>
            <a:ext cx="7772400" cy="4114800"/>
          </a:xfrm>
        </p:spPr>
        <p:txBody>
          <a:bodyPr/>
          <a:lstStyle/>
          <a:p>
            <a:r>
              <a:rPr lang="zh-CN" altLang="en-US" dirty="0" smtClean="0"/>
              <a:t>八进制转化为二进制：</a:t>
            </a:r>
            <a:r>
              <a:rPr lang="en-US" altLang="zh-CN" dirty="0" smtClean="0"/>
              <a:t>1</a:t>
            </a:r>
            <a:r>
              <a:rPr lang="zh-CN" altLang="en-US" dirty="0" smtClean="0"/>
              <a:t>位化</a:t>
            </a:r>
            <a:r>
              <a:rPr lang="en-US" altLang="zh-CN" dirty="0" smtClean="0"/>
              <a:t>3</a:t>
            </a:r>
            <a:r>
              <a:rPr lang="zh-CN" altLang="en-US" dirty="0" smtClean="0"/>
              <a:t>位</a:t>
            </a:r>
            <a:endParaRPr lang="en-US" altLang="zh-CN" dirty="0" smtClean="0"/>
          </a:p>
          <a:p>
            <a:r>
              <a:rPr lang="zh-CN" altLang="en-US" dirty="0" smtClean="0"/>
              <a:t>十六进制化为二进制：</a:t>
            </a:r>
            <a:r>
              <a:rPr lang="en-US" altLang="zh-CN" dirty="0" smtClean="0"/>
              <a:t>1</a:t>
            </a:r>
            <a:r>
              <a:rPr lang="zh-CN" altLang="en-US" dirty="0" smtClean="0"/>
              <a:t>位化</a:t>
            </a:r>
            <a:r>
              <a:rPr lang="en-US" altLang="zh-CN" dirty="0" smtClean="0"/>
              <a:t>4</a:t>
            </a:r>
            <a:r>
              <a:rPr lang="zh-CN" altLang="en-US" dirty="0" smtClean="0"/>
              <a:t>位、</a:t>
            </a:r>
            <a:endParaRPr lang="en-US" altLang="zh-CN" dirty="0" smtClean="0"/>
          </a:p>
          <a:p>
            <a:endParaRPr lang="en-US" altLang="zh-CN" dirty="0"/>
          </a:p>
          <a:p>
            <a:endParaRPr lang="en-US" altLang="zh-CN" dirty="0" smtClean="0"/>
          </a:p>
          <a:p>
            <a:r>
              <a:rPr lang="zh-CN" altLang="en-US" dirty="0" smtClean="0"/>
              <a:t>而二进制转化为八（十六）进制</a:t>
            </a:r>
            <a:endParaRPr lang="en-US" altLang="zh-CN" dirty="0" smtClean="0"/>
          </a:p>
          <a:p>
            <a:r>
              <a:rPr lang="zh-CN" altLang="en-US" dirty="0" smtClean="0"/>
              <a:t>整数部分：小数为中心，从右到</a:t>
            </a:r>
            <a:r>
              <a:rPr lang="zh-CN" altLang="en-US" dirty="0"/>
              <a:t>左</a:t>
            </a:r>
            <a:r>
              <a:rPr lang="zh-CN" altLang="en-US" dirty="0" smtClean="0"/>
              <a:t>每三位（四位）为一组</a:t>
            </a:r>
            <a:endParaRPr lang="en-US" altLang="zh-CN" dirty="0" smtClean="0"/>
          </a:p>
          <a:p>
            <a:r>
              <a:rPr lang="zh-CN" altLang="en-US" dirty="0" smtClean="0"/>
              <a:t>小数部分：从左到右，每三位（四位）一组，不够补零</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897682"/>
            <a:ext cx="867696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.4.6  </a:t>
            </a:r>
            <a:r>
              <a:rPr lang="zh-CN" altLang="zh-CN" sz="2800" dirty="0">
                <a:solidFill>
                  <a:srgbClr val="FF0000"/>
                </a:solidFill>
              </a:rPr>
              <a:t>字符的计算机编码</a:t>
            </a:r>
            <a:endParaRPr lang="zh-CN" altLang="zh-CN" sz="2800" dirty="0">
              <a:solidFill>
                <a:srgbClr val="FF0000"/>
              </a:solidFill>
            </a:endParaRPr>
          </a:p>
          <a:p>
            <a:r>
              <a:rPr lang="zh-CN" altLang="zh-CN" sz="2800" dirty="0">
                <a:solidFill>
                  <a:srgbClr val="C00000"/>
                </a:solidFill>
              </a:rPr>
              <a:t>（一）字符编码的基本知识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字符是</a:t>
            </a:r>
            <a:r>
              <a:rPr lang="zh-CN" altLang="zh-CN" sz="2800" dirty="0">
                <a:solidFill>
                  <a:schemeClr val="tx1"/>
                </a:solidFill>
              </a:rPr>
              <a:t>各种文字和符号的总称，包括各国文字、标点符号、图形符号、数字以及一般不可见的控制字符。</a:t>
            </a:r>
            <a:r>
              <a:rPr lang="zh-CN" altLang="zh-CN" sz="2800" dirty="0">
                <a:solidFill>
                  <a:srgbClr val="C00000"/>
                </a:solidFill>
              </a:rPr>
              <a:t>字符</a:t>
            </a:r>
            <a:r>
              <a:rPr lang="zh-CN" altLang="zh-CN" sz="2800" dirty="0" smtClean="0">
                <a:solidFill>
                  <a:srgbClr val="C00000"/>
                </a:solidFill>
              </a:rPr>
              <a:t>编码是</a:t>
            </a:r>
            <a:r>
              <a:rPr lang="zh-CN" altLang="zh-CN" sz="2800" dirty="0">
                <a:solidFill>
                  <a:srgbClr val="C00000"/>
                </a:solidFill>
              </a:rPr>
              <a:t>指将字符表示为一个二进制数</a:t>
            </a:r>
            <a:r>
              <a:rPr lang="zh-CN" altLang="zh-CN" sz="2800" dirty="0" smtClean="0">
                <a:solidFill>
                  <a:schemeClr val="tx1"/>
                </a:solidFill>
              </a:rPr>
              <a:t>。字符编码过程是</a:t>
            </a:r>
            <a:r>
              <a:rPr lang="zh-CN" altLang="zh-CN" sz="2800" dirty="0">
                <a:solidFill>
                  <a:schemeClr val="tx1"/>
                </a:solidFill>
              </a:rPr>
              <a:t>：先为字符分配一个代码</a:t>
            </a:r>
            <a:r>
              <a:rPr lang="zh-CN" altLang="zh-CN" sz="2800" dirty="0" smtClean="0">
                <a:solidFill>
                  <a:schemeClr val="tx1"/>
                </a:solidFill>
              </a:rPr>
              <a:t>点</a:t>
            </a:r>
            <a:r>
              <a:rPr lang="zh-CN" altLang="en-US" sz="2800" dirty="0" smtClean="0">
                <a:solidFill>
                  <a:schemeClr val="tx1"/>
                </a:solidFill>
              </a:rPr>
              <a:t>（编码地址值）</a:t>
            </a:r>
            <a:r>
              <a:rPr lang="zh-CN" altLang="zh-CN" sz="2800" dirty="0" smtClean="0">
                <a:solidFill>
                  <a:schemeClr val="tx1"/>
                </a:solidFill>
              </a:rPr>
              <a:t>，</a:t>
            </a:r>
            <a:r>
              <a:rPr lang="zh-CN" altLang="zh-CN" sz="2800" dirty="0">
                <a:solidFill>
                  <a:schemeClr val="tx1"/>
                </a:solidFill>
              </a:rPr>
              <a:t>然后用</a:t>
            </a:r>
            <a:r>
              <a:rPr lang="en-US" altLang="zh-CN" sz="2800" dirty="0">
                <a:solidFill>
                  <a:schemeClr val="tx1"/>
                </a:solidFill>
              </a:rPr>
              <a:t>1</a:t>
            </a:r>
            <a:r>
              <a:rPr lang="zh-CN" altLang="zh-CN" sz="2800" dirty="0">
                <a:solidFill>
                  <a:schemeClr val="tx1"/>
                </a:solidFill>
              </a:rPr>
              <a:t>个或多个编码单元表示，最后转换为直接用二进制数表示的字节序列</a:t>
            </a:r>
            <a:r>
              <a:rPr lang="zh-CN" altLang="zh-CN"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txBox="1">
            <a:spLocks noChangeArrowheads="1"/>
          </p:cNvSpPr>
          <p:nvPr/>
        </p:nvSpPr>
        <p:spPr bwMode="auto">
          <a:xfrm>
            <a:off x="1236712" y="4509343"/>
            <a:ext cx="6467636" cy="183598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a:buFont typeface="Monotype Sorts" pitchFamily="2" charset="2"/>
              <a:buChar char=" "/>
            </a:pPr>
            <a:r>
              <a:rPr lang="en-US" altLang="zh-CN" b="1" kern="0" dirty="0" smtClean="0">
                <a:latin typeface="宋体" panose="02010600030101010101" pitchFamily="2" charset="-122"/>
                <a:ea typeface="宋体" panose="02010600030101010101" pitchFamily="2" charset="-122"/>
              </a:rPr>
              <a:t> </a:t>
            </a:r>
            <a:r>
              <a:rPr lang="zh-CN" altLang="en-US" b="1" kern="0" dirty="0" smtClean="0">
                <a:latin typeface="宋体" panose="02010600030101010101" pitchFamily="2" charset="-122"/>
                <a:ea typeface="宋体" panose="02010600030101010101" pitchFamily="2" charset="-122"/>
              </a:rPr>
              <a:t>两类字符：键盘字符和汉字字符</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键盘字符编码是</a:t>
            </a:r>
            <a:r>
              <a:rPr lang="en-US" altLang="zh-CN" b="1" kern="0" dirty="0" smtClean="0">
                <a:latin typeface="宋体" panose="02010600030101010101" pitchFamily="2" charset="-122"/>
                <a:ea typeface="宋体" panose="02010600030101010101" pitchFamily="2" charset="-122"/>
              </a:rPr>
              <a:t>ASCII</a:t>
            </a:r>
            <a:r>
              <a:rPr lang="zh-CN" altLang="en-US" b="1" kern="0" dirty="0" smtClean="0">
                <a:latin typeface="宋体" panose="02010600030101010101" pitchFamily="2" charset="-122"/>
                <a:ea typeface="宋体" panose="02010600030101010101" pitchFamily="2" charset="-122"/>
              </a:rPr>
              <a:t>码</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常用的汉字编码是国标码</a:t>
            </a:r>
            <a:endParaRPr lang="zh-CN" altLang="en-US" b="1" kern="0" dirty="0">
              <a:latin typeface="宋体" panose="02010600030101010101" pitchFamily="2" charset="-122"/>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6F869958-430A-4139-B8F6-819C7616F35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5556" y="836712"/>
            <a:ext cx="7772400" cy="5724636"/>
          </a:xfrm>
        </p:spPr>
        <p:txBody>
          <a:bodyPr/>
          <a:lstStyle/>
          <a:p>
            <a:pPr marL="0" indent="0">
              <a:buNone/>
            </a:pPr>
            <a:r>
              <a:rPr lang="en-US" altLang="zh-CN" kern="1200" dirty="0">
                <a:latin typeface="Arial" panose="020B0604020202020204" pitchFamily="34" charset="0"/>
              </a:rPr>
              <a:t>——</a:t>
            </a:r>
            <a:r>
              <a:rPr lang="zh-CN" altLang="en-US" kern="1200" dirty="0" smtClean="0">
                <a:latin typeface="Arial" panose="020B0604020202020204" pitchFamily="34" charset="0"/>
              </a:rPr>
              <a:t>字符</a:t>
            </a:r>
            <a:r>
              <a:rPr lang="zh-CN" altLang="en-US" kern="1200" dirty="0">
                <a:latin typeface="Arial" panose="020B0604020202020204" pitchFamily="34" charset="0"/>
              </a:rPr>
              <a:t>是抽象的最小文本单位。它没有固定的形状</a:t>
            </a:r>
            <a:r>
              <a:rPr lang="zh-CN" altLang="en-US" kern="1200" dirty="0" smtClean="0">
                <a:latin typeface="Arial" panose="020B0604020202020204" pitchFamily="34" charset="0"/>
              </a:rPr>
              <a:t>（字形</a:t>
            </a:r>
            <a:r>
              <a:rPr lang="zh-CN" altLang="en-US" kern="1200" dirty="0">
                <a:latin typeface="Arial" panose="020B0604020202020204" pitchFamily="34" charset="0"/>
              </a:rPr>
              <a:t>），而且没有值。“</a:t>
            </a:r>
            <a:r>
              <a:rPr lang="en-US" altLang="zh-CN" kern="1200" dirty="0">
                <a:latin typeface="Arial" panose="020B0604020202020204" pitchFamily="34" charset="0"/>
              </a:rPr>
              <a:t>A”</a:t>
            </a:r>
            <a:r>
              <a:rPr lang="zh-CN" altLang="en-US" kern="1200" dirty="0">
                <a:latin typeface="Arial" panose="020B0604020202020204" pitchFamily="34" charset="0"/>
              </a:rPr>
              <a:t>是一个</a:t>
            </a:r>
            <a:r>
              <a:rPr lang="zh-CN" altLang="en-US" kern="1200" dirty="0" smtClean="0">
                <a:latin typeface="Arial" panose="020B0604020202020204" pitchFamily="34" charset="0"/>
              </a:rPr>
              <a:t>字符</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smtClean="0">
                <a:latin typeface="Arial" panose="020B0604020202020204" pitchFamily="34" charset="0"/>
              </a:rPr>
              <a:t>字符集</a:t>
            </a:r>
            <a:r>
              <a:rPr lang="zh-CN" altLang="en-US" kern="1200" dirty="0">
                <a:latin typeface="Arial" panose="020B0604020202020204" pitchFamily="34" charset="0"/>
              </a:rPr>
              <a:t>是字符的集合。就比如汉字</a:t>
            </a:r>
            <a:r>
              <a:rPr lang="zh-CN" altLang="en-US" kern="1200" dirty="0" smtClean="0">
                <a:latin typeface="Arial" panose="020B0604020202020204" pitchFamily="34" charset="0"/>
              </a:rPr>
              <a:t>字符就是汉字所有字符的集合</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a:latin typeface="Arial" panose="020B0604020202020204" pitchFamily="34" charset="0"/>
              </a:rPr>
              <a:t> 编码字符集是一个字符集，它为每一个字符分配一个唯一数字。</a:t>
            </a:r>
            <a:r>
              <a:rPr lang="en-US" altLang="zh-CN" kern="1200" dirty="0">
                <a:latin typeface="Arial" panose="020B0604020202020204" pitchFamily="34" charset="0"/>
              </a:rPr>
              <a:t>Unicode </a:t>
            </a:r>
            <a:r>
              <a:rPr lang="zh-CN" altLang="en-US" kern="1200" dirty="0">
                <a:latin typeface="Arial" panose="020B0604020202020204" pitchFamily="34" charset="0"/>
              </a:rPr>
              <a:t>标准的核心是一个编码字符集</a:t>
            </a:r>
            <a:r>
              <a:rPr lang="zh-CN" altLang="en-US" kern="1200" dirty="0" smtClean="0">
                <a:latin typeface="Arial" panose="020B0604020202020204" pitchFamily="34" charset="0"/>
              </a:rPr>
              <a:t>，</a:t>
            </a:r>
            <a:r>
              <a:rPr lang="en-US" altLang="zh-CN" kern="1200" dirty="0">
                <a:latin typeface="Arial" panose="020B0604020202020204" pitchFamily="34" charset="0"/>
              </a:rPr>
              <a:t> </a:t>
            </a:r>
            <a:r>
              <a:rPr lang="en-US" altLang="zh-CN" kern="1200" dirty="0" smtClean="0">
                <a:latin typeface="Arial" panose="020B0604020202020204" pitchFamily="34" charset="0"/>
              </a:rPr>
              <a:t>Unicode</a:t>
            </a:r>
            <a:r>
              <a:rPr lang="zh-CN" altLang="en-US" sz="1600" kern="1200" dirty="0" smtClean="0">
                <a:latin typeface="Arial" panose="020B0604020202020204" pitchFamily="34" charset="0"/>
              </a:rPr>
              <a:t>（详见课本</a:t>
            </a:r>
            <a:r>
              <a:rPr lang="en-US" altLang="zh-CN" sz="1600" kern="1200" dirty="0" smtClean="0">
                <a:latin typeface="Arial" panose="020B0604020202020204" pitchFamily="34" charset="0"/>
              </a:rPr>
              <a:t>30</a:t>
            </a:r>
            <a:r>
              <a:rPr lang="zh-CN" altLang="en-US" sz="1600" kern="1200" dirty="0" smtClean="0">
                <a:latin typeface="Arial" panose="020B0604020202020204" pitchFamily="34" charset="0"/>
              </a:rPr>
              <a:t>页</a:t>
            </a:r>
            <a:r>
              <a:rPr lang="en-US" altLang="zh-CN" sz="1600" kern="1200" dirty="0" smtClean="0">
                <a:solidFill>
                  <a:srgbClr val="FF0000"/>
                </a:solidFill>
                <a:latin typeface="Arial" panose="020B0604020202020204" pitchFamily="34" charset="0"/>
              </a:rPr>
              <a:t>ASCII</a:t>
            </a:r>
            <a:r>
              <a:rPr lang="zh-CN" altLang="en-US" sz="1600" kern="1200" dirty="0">
                <a:latin typeface="Arial" panose="020B0604020202020204" pitchFamily="34" charset="0"/>
              </a:rPr>
              <a:t>、</a:t>
            </a:r>
            <a:r>
              <a:rPr lang="zh-CN" altLang="en-US" sz="1600" kern="1200" dirty="0" smtClean="0">
                <a:latin typeface="Arial" panose="020B0604020202020204" pitchFamily="34" charset="0"/>
              </a:rPr>
              <a:t>西欧的</a:t>
            </a:r>
            <a:r>
              <a:rPr lang="en-US" altLang="zh-CN" sz="1600" kern="1200" dirty="0">
                <a:solidFill>
                  <a:srgbClr val="FF0000"/>
                </a:solidFill>
                <a:latin typeface="Arial" panose="020B0604020202020204" pitchFamily="34" charset="0"/>
              </a:rPr>
              <a:t>ISO 8859-1</a:t>
            </a:r>
            <a:r>
              <a:rPr lang="zh-CN" altLang="en-US" sz="1600" kern="1200" dirty="0">
                <a:latin typeface="Arial" panose="020B0604020202020204" pitchFamily="34" charset="0"/>
              </a:rPr>
              <a:t>、俄国的</a:t>
            </a:r>
            <a:r>
              <a:rPr lang="en-US" altLang="zh-CN" sz="1600" kern="1200" dirty="0">
                <a:solidFill>
                  <a:srgbClr val="FF0000"/>
                </a:solidFill>
                <a:latin typeface="Arial" panose="020B0604020202020204" pitchFamily="34" charset="0"/>
              </a:rPr>
              <a:t>KOI-8</a:t>
            </a:r>
            <a:r>
              <a:rPr lang="zh-CN" altLang="en-US" sz="1600" kern="1200" dirty="0" smtClean="0">
                <a:latin typeface="Arial" panose="020B0604020202020204" pitchFamily="34" charset="0"/>
              </a:rPr>
              <a:t>、</a:t>
            </a:r>
            <a:r>
              <a:rPr lang="en-US" altLang="zh-CN" sz="1600" kern="1200" dirty="0" smtClean="0">
                <a:latin typeface="Arial" panose="020B0604020202020204" pitchFamily="34" charset="0"/>
              </a:rPr>
              <a:t>GB118030</a:t>
            </a:r>
            <a:r>
              <a:rPr lang="zh-CN" altLang="en-US" sz="1600" kern="1200" dirty="0">
                <a:latin typeface="Arial" panose="020B0604020202020204" pitchFamily="34" charset="0"/>
              </a:rPr>
              <a:t>和</a:t>
            </a:r>
            <a:r>
              <a:rPr lang="en-US" altLang="zh-CN" sz="1600" kern="1200" dirty="0" smtClean="0">
                <a:solidFill>
                  <a:srgbClr val="FF0000"/>
                </a:solidFill>
                <a:latin typeface="Arial" panose="020B0604020202020204" pitchFamily="34" charset="0"/>
              </a:rPr>
              <a:t>BIG-5</a:t>
            </a:r>
            <a:r>
              <a:rPr lang="zh-CN" altLang="en-US" sz="1600" kern="1200" dirty="0" smtClean="0">
                <a:latin typeface="Arial" panose="020B0604020202020204" pitchFamily="34" charset="0"/>
              </a:rPr>
              <a:t>）</a:t>
            </a:r>
            <a:endParaRPr lang="zh-CN" altLang="en-US" sz="1600" dirty="0"/>
          </a:p>
          <a:p>
            <a:pPr marL="0" indent="0">
              <a:buNone/>
            </a:pPr>
            <a:r>
              <a:rPr lang="en-US" altLang="zh-CN" dirty="0" smtClean="0"/>
              <a:t>——</a:t>
            </a:r>
            <a:r>
              <a:rPr lang="zh-CN" altLang="en-US" dirty="0" smtClean="0"/>
              <a:t>字符</a:t>
            </a:r>
            <a:r>
              <a:rPr lang="zh-CN" altLang="en-US" dirty="0"/>
              <a:t>编码方案是从一个或多个编码字符集到一个或多个固定宽度代码单元序列的映射</a:t>
            </a:r>
            <a:r>
              <a:rPr lang="zh-CN" altLang="en-US" dirty="0" smtClean="0"/>
              <a:t>。</a:t>
            </a:r>
            <a:r>
              <a:rPr lang="zh-CN" altLang="en-US" dirty="0"/>
              <a:t> </a:t>
            </a:r>
            <a:r>
              <a:rPr lang="en-US" altLang="zh-CN" dirty="0"/>
              <a:t>UTF-32</a:t>
            </a:r>
            <a:r>
              <a:rPr lang="zh-CN" altLang="en-US" dirty="0"/>
              <a:t>、</a:t>
            </a:r>
            <a:r>
              <a:rPr lang="en-US" altLang="zh-CN" dirty="0"/>
              <a:t>UTF-16 </a:t>
            </a:r>
            <a:r>
              <a:rPr lang="zh-CN" altLang="en-US" dirty="0"/>
              <a:t>和 </a:t>
            </a:r>
            <a:r>
              <a:rPr lang="en-US" altLang="zh-CN" dirty="0"/>
              <a:t>UTF-8 </a:t>
            </a:r>
            <a:r>
              <a:rPr lang="zh-CN" altLang="en-US" dirty="0"/>
              <a:t>是 </a:t>
            </a:r>
            <a:r>
              <a:rPr lang="en-US" altLang="zh-CN" dirty="0"/>
              <a:t>Unicode </a:t>
            </a:r>
            <a:r>
              <a:rPr lang="zh-CN" altLang="en-US" dirty="0"/>
              <a:t>标准的编码字符集的字符编码方案。</a:t>
            </a:r>
            <a:endParaRPr lang="zh-CN" altLang="en-US" dirty="0"/>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3548" y="1088740"/>
            <a:ext cx="7772400" cy="4114800"/>
          </a:xfrm>
        </p:spPr>
        <p:txBody>
          <a:bodyPr/>
          <a:lstStyle/>
          <a:p>
            <a:pPr marL="0" indent="0">
              <a:buNone/>
            </a:pPr>
            <a:r>
              <a:rPr lang="zh-CN" altLang="zh-CN" dirty="0">
                <a:solidFill>
                  <a:srgbClr val="C00000"/>
                </a:solidFill>
              </a:rPr>
              <a:t>字符编码是指将字符表示为一个二进制数</a:t>
            </a:r>
            <a:r>
              <a:rPr lang="zh-CN" altLang="zh-CN" dirty="0"/>
              <a:t>。</a:t>
            </a:r>
            <a:r>
              <a:rPr lang="zh-CN" altLang="en-US" dirty="0"/>
              <a:t>在这里你暂且把他理解为是一个编码的过程，字符按照某种规则变成了一个二进数</a:t>
            </a:r>
            <a:endParaRPr lang="en-US" altLang="zh-CN" dirty="0"/>
          </a:p>
          <a:p>
            <a:pPr marL="0" indent="0">
              <a:buNone/>
            </a:pPr>
            <a:r>
              <a:rPr lang="zh-CN" altLang="en-US" dirty="0"/>
              <a:t>代码点：</a:t>
            </a:r>
            <a:r>
              <a:rPr lang="zh-CN" altLang="en-US" kern="1200" dirty="0">
                <a:latin typeface="Arial" panose="020B0604020202020204" pitchFamily="34" charset="0"/>
              </a:rPr>
              <a:t>代码点（</a:t>
            </a:r>
            <a:r>
              <a:rPr lang="en-US" altLang="zh-CN" kern="1200" dirty="0">
                <a:latin typeface="Arial" panose="020B0604020202020204" pitchFamily="34" charset="0"/>
              </a:rPr>
              <a:t>code point</a:t>
            </a:r>
            <a:r>
              <a:rPr lang="zh-CN" altLang="en-US" kern="1200" dirty="0">
                <a:latin typeface="Arial" panose="020B0604020202020204" pitchFamily="34" charset="0"/>
              </a:rPr>
              <a:t>）是指与一个编码表中的某个字符对应的代码值。（在这里你可以理解为你的学号一样，学号就代表你在学校的排列顺序）在</a:t>
            </a:r>
            <a:r>
              <a:rPr lang="en-US" altLang="zh-CN" kern="1200" dirty="0">
                <a:latin typeface="Arial" panose="020B0604020202020204" pitchFamily="34" charset="0"/>
              </a:rPr>
              <a:t>Unicode</a:t>
            </a:r>
            <a:r>
              <a:rPr lang="zh-CN" altLang="en-US" kern="1200" dirty="0">
                <a:latin typeface="Arial" panose="020B0604020202020204" pitchFamily="34" charset="0"/>
              </a:rPr>
              <a:t>标准中，代码点采用十六进制书写，并加上前缀</a:t>
            </a:r>
            <a:r>
              <a:rPr lang="en-US" altLang="zh-CN" kern="1200" dirty="0">
                <a:latin typeface="Arial" panose="020B0604020202020204" pitchFamily="34" charset="0"/>
              </a:rPr>
              <a:t>U+</a:t>
            </a:r>
            <a:r>
              <a:rPr lang="zh-CN" altLang="en-US" kern="1200" dirty="0">
                <a:latin typeface="Arial" panose="020B0604020202020204" pitchFamily="34" charset="0"/>
              </a:rPr>
              <a:t>，例如</a:t>
            </a:r>
            <a:r>
              <a:rPr lang="en-US" altLang="zh-CN" kern="1200" dirty="0">
                <a:latin typeface="Arial" panose="020B0604020202020204" pitchFamily="34" charset="0"/>
              </a:rPr>
              <a:t>U+0041</a:t>
            </a:r>
            <a:r>
              <a:rPr lang="zh-CN" altLang="en-US" kern="1200" dirty="0">
                <a:latin typeface="Arial" panose="020B0604020202020204" pitchFamily="34" charset="0"/>
              </a:rPr>
              <a:t>就是字母</a:t>
            </a:r>
            <a:r>
              <a:rPr lang="en-US" altLang="zh-CN" kern="1200" dirty="0">
                <a:latin typeface="Arial" panose="020B0604020202020204" pitchFamily="34" charset="0"/>
              </a:rPr>
              <a:t>A</a:t>
            </a:r>
            <a:r>
              <a:rPr lang="zh-CN" altLang="en-US" kern="1200" dirty="0">
                <a:latin typeface="Arial" panose="020B0604020202020204" pitchFamily="34" charset="0"/>
              </a:rPr>
              <a:t>的代码点。有效的</a:t>
            </a:r>
            <a:r>
              <a:rPr lang="en-US" altLang="zh-CN" kern="1200" dirty="0">
                <a:latin typeface="Arial" panose="020B0604020202020204" pitchFamily="34" charset="0"/>
              </a:rPr>
              <a:t>Unicode</a:t>
            </a:r>
            <a:r>
              <a:rPr lang="zh-CN" altLang="en-US" kern="1200" dirty="0">
                <a:latin typeface="Arial" panose="020B0604020202020204" pitchFamily="34" charset="0"/>
              </a:rPr>
              <a:t>代码点范围是</a:t>
            </a:r>
            <a:r>
              <a:rPr lang="en-US" altLang="zh-CN" kern="1200" dirty="0">
                <a:latin typeface="Arial" panose="020B0604020202020204" pitchFamily="34" charset="0"/>
              </a:rPr>
              <a:t>U+0000</a:t>
            </a:r>
            <a:r>
              <a:rPr lang="zh-CN" altLang="en-US" kern="1200" dirty="0">
                <a:latin typeface="Arial" panose="020B0604020202020204" pitchFamily="34" charset="0"/>
              </a:rPr>
              <a:t>至</a:t>
            </a:r>
            <a:r>
              <a:rPr lang="en-US" altLang="zh-CN" kern="1200" dirty="0">
                <a:latin typeface="Arial" panose="020B0604020202020204" pitchFamily="34" charset="0"/>
              </a:rPr>
              <a:t>U+10FFFF</a:t>
            </a:r>
            <a:endParaRPr lang="en-US" altLang="zh-CN" kern="1200" dirty="0">
              <a:latin typeface="Arial" panose="020B0604020202020204" pitchFamily="34" charset="0"/>
            </a:endParaRPr>
          </a:p>
          <a:p>
            <a:pPr marL="0" indent="0">
              <a:buNone/>
            </a:pPr>
            <a:endParaRPr lang="en-US" altLang="zh-CN" dirty="0" smtClean="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572" y="872716"/>
            <a:ext cx="7772400" cy="4896544"/>
          </a:xfrm>
        </p:spPr>
        <p:txBody>
          <a:bodyPr/>
          <a:lstStyle/>
          <a:p>
            <a:pPr marL="0" indent="0">
              <a:buNone/>
            </a:pPr>
            <a:r>
              <a:rPr lang="zh-CN" altLang="en-US" kern="1200" dirty="0">
                <a:latin typeface="Arial" panose="020B0604020202020204" pitchFamily="34" charset="0"/>
              </a:rPr>
              <a:t>编码单元：你可以理解为</a:t>
            </a:r>
            <a:r>
              <a:rPr lang="zh-CN" altLang="en-US" kern="1200" dirty="0">
                <a:solidFill>
                  <a:srgbClr val="FF0000"/>
                </a:solidFill>
                <a:latin typeface="Arial" panose="020B0604020202020204" pitchFamily="34" charset="0"/>
              </a:rPr>
              <a:t>宿舍</a:t>
            </a:r>
            <a:r>
              <a:rPr lang="zh-CN" altLang="en-US" kern="1200" dirty="0">
                <a:latin typeface="Arial" panose="020B0604020202020204" pitchFamily="34" charset="0"/>
              </a:rPr>
              <a:t>一样，一个宿舍一般有四个人在，这里编码单元一般是</a:t>
            </a:r>
            <a:r>
              <a:rPr lang="en-US" altLang="zh-CN" kern="1200" dirty="0">
                <a:latin typeface="Arial" panose="020B0604020202020204" pitchFamily="34" charset="0"/>
              </a:rPr>
              <a:t>8bit</a:t>
            </a:r>
            <a:r>
              <a:rPr lang="zh-CN" altLang="en-US" kern="1200" dirty="0">
                <a:latin typeface="Arial" panose="020B0604020202020204" pitchFamily="34" charset="0"/>
              </a:rPr>
              <a:t>，</a:t>
            </a:r>
            <a:r>
              <a:rPr lang="en-US" altLang="zh-CN" kern="1200" dirty="0">
                <a:latin typeface="Arial" panose="020B0604020202020204" pitchFamily="34" charset="0"/>
              </a:rPr>
              <a:t>16bit</a:t>
            </a:r>
            <a:r>
              <a:rPr lang="zh-CN" altLang="en-US" kern="1200" dirty="0">
                <a:latin typeface="Arial" panose="020B0604020202020204" pitchFamily="34" charset="0"/>
              </a:rPr>
              <a:t>和</a:t>
            </a:r>
            <a:r>
              <a:rPr lang="en-US" altLang="zh-CN" kern="1200" dirty="0">
                <a:latin typeface="Arial" panose="020B0604020202020204" pitchFamily="34" charset="0"/>
              </a:rPr>
              <a:t>32bit</a:t>
            </a:r>
            <a:r>
              <a:rPr lang="zh-CN" altLang="en-US" kern="1200" dirty="0">
                <a:latin typeface="Arial" panose="020B0604020202020204" pitchFamily="34" charset="0"/>
              </a:rPr>
              <a:t>，有多个标准</a:t>
            </a:r>
            <a:r>
              <a:rPr lang="zh-CN" altLang="en-US" kern="1200" dirty="0" smtClean="0">
                <a:latin typeface="Arial" panose="020B0604020202020204" pitchFamily="34" charset="0"/>
              </a:rPr>
              <a:t>，（比如</a:t>
            </a:r>
            <a:r>
              <a:rPr lang="zh-CN" altLang="en-US" dirty="0"/>
              <a:t>字符编码方案</a:t>
            </a:r>
            <a:r>
              <a:rPr lang="en-US" altLang="zh-CN" kern="1200" dirty="0" smtClean="0">
                <a:latin typeface="Arial" panose="020B0604020202020204" pitchFamily="34" charset="0"/>
              </a:rPr>
              <a:t>UTF-8</a:t>
            </a:r>
            <a:r>
              <a:rPr lang="zh-CN" altLang="en-US" kern="1200" dirty="0" smtClean="0">
                <a:latin typeface="Arial" panose="020B0604020202020204" pitchFamily="34" charset="0"/>
              </a:rPr>
              <a:t>就是这个标准的</a:t>
            </a:r>
            <a:r>
              <a:rPr lang="en-US" altLang="zh-CN" kern="1200" dirty="0" smtClean="0">
                <a:latin typeface="Arial" panose="020B0604020202020204" pitchFamily="34" charset="0"/>
              </a:rPr>
              <a:t>8</a:t>
            </a:r>
            <a:r>
              <a:rPr lang="zh-CN" altLang="en-US" kern="1200" dirty="0" smtClean="0">
                <a:latin typeface="Arial" panose="020B0604020202020204" pitchFamily="34" charset="0"/>
              </a:rPr>
              <a:t>人间）你</a:t>
            </a:r>
            <a:r>
              <a:rPr lang="zh-CN" altLang="en-US" kern="1200" dirty="0">
                <a:latin typeface="Arial" panose="020B0604020202020204" pitchFamily="34" charset="0"/>
              </a:rPr>
              <a:t>可以理解宿舍一般可以住</a:t>
            </a:r>
            <a:r>
              <a:rPr lang="en-US" altLang="zh-CN" kern="1200" dirty="0">
                <a:latin typeface="Arial" panose="020B0604020202020204" pitchFamily="34" charset="0"/>
              </a:rPr>
              <a:t>8</a:t>
            </a:r>
            <a:r>
              <a:rPr lang="zh-CN" altLang="en-US" kern="1200" dirty="0">
                <a:latin typeface="Arial" panose="020B0604020202020204" pitchFamily="34" charset="0"/>
              </a:rPr>
              <a:t>个人，</a:t>
            </a:r>
            <a:r>
              <a:rPr lang="en-US" altLang="zh-CN" kern="1200" dirty="0">
                <a:latin typeface="Arial" panose="020B0604020202020204" pitchFamily="34" charset="0"/>
              </a:rPr>
              <a:t>16</a:t>
            </a:r>
            <a:r>
              <a:rPr lang="zh-CN" altLang="en-US" kern="1200" dirty="0">
                <a:latin typeface="Arial" panose="020B0604020202020204" pitchFamily="34" charset="0"/>
              </a:rPr>
              <a:t>人，</a:t>
            </a:r>
            <a:r>
              <a:rPr lang="en-US" altLang="zh-CN" kern="1200" dirty="0">
                <a:latin typeface="Arial" panose="020B0604020202020204" pitchFamily="34" charset="0"/>
              </a:rPr>
              <a:t>32</a:t>
            </a:r>
            <a:r>
              <a:rPr lang="zh-CN" altLang="en-US" kern="1200" dirty="0">
                <a:latin typeface="Arial" panose="020B0604020202020204" pitchFamily="34" charset="0"/>
              </a:rPr>
              <a:t>人，</a:t>
            </a:r>
            <a:r>
              <a:rPr lang="zh-CN" altLang="zh-CN" dirty="0"/>
              <a:t>先为字符分配一个代码点，然后用</a:t>
            </a:r>
            <a:r>
              <a:rPr lang="en-US" altLang="zh-CN" dirty="0"/>
              <a:t>1</a:t>
            </a:r>
            <a:r>
              <a:rPr lang="zh-CN" altLang="zh-CN" dirty="0"/>
              <a:t>个或多个编码单元表示，</a:t>
            </a:r>
            <a:r>
              <a:rPr lang="zh-CN" altLang="en-US" dirty="0"/>
              <a:t>，</a:t>
            </a:r>
            <a:r>
              <a:rPr lang="zh-CN" altLang="en-US" kern="1200" dirty="0">
                <a:latin typeface="Arial" panose="020B0604020202020204" pitchFamily="34" charset="0"/>
              </a:rPr>
              <a:t>打比方像你们入学一样，一个班有</a:t>
            </a:r>
            <a:r>
              <a:rPr lang="en-US" altLang="zh-CN" kern="1200" dirty="0">
                <a:latin typeface="Arial" panose="020B0604020202020204" pitchFamily="34" charset="0"/>
              </a:rPr>
              <a:t>16</a:t>
            </a:r>
            <a:r>
              <a:rPr lang="zh-CN" altLang="en-US" kern="1200" dirty="0">
                <a:latin typeface="Arial" panose="020B0604020202020204" pitchFamily="34" charset="0"/>
              </a:rPr>
              <a:t>个人，就先按照这个班</a:t>
            </a:r>
            <a:r>
              <a:rPr lang="en-US" altLang="zh-CN" kern="1200" dirty="0">
                <a:latin typeface="Arial" panose="020B0604020202020204" pitchFamily="34" charset="0"/>
              </a:rPr>
              <a:t>16</a:t>
            </a:r>
            <a:r>
              <a:rPr lang="zh-CN" altLang="en-US" kern="1200" dirty="0">
                <a:latin typeface="Arial" panose="020B0604020202020204" pitchFamily="34" charset="0"/>
              </a:rPr>
              <a:t>人住下</a:t>
            </a:r>
            <a:r>
              <a:rPr lang="zh-CN" altLang="en-US" kern="1200" dirty="0" smtClean="0">
                <a:latin typeface="Arial" panose="020B0604020202020204" pitchFamily="34" charset="0"/>
              </a:rPr>
              <a:t>，也就是说</a:t>
            </a:r>
            <a:r>
              <a:rPr lang="zh-CN" altLang="en-US" kern="1200" dirty="0">
                <a:latin typeface="Arial" panose="020B0604020202020204" pitchFamily="34" charset="0"/>
              </a:rPr>
              <a:t>如果是</a:t>
            </a:r>
            <a:r>
              <a:rPr lang="en-US" altLang="zh-CN" kern="1200" dirty="0">
                <a:latin typeface="Arial" panose="020B0604020202020204" pitchFamily="34" charset="0"/>
              </a:rPr>
              <a:t>8</a:t>
            </a:r>
            <a:r>
              <a:rPr lang="zh-CN" altLang="en-US" kern="1200" dirty="0">
                <a:latin typeface="Arial" panose="020B0604020202020204" pitchFamily="34" charset="0"/>
              </a:rPr>
              <a:t>人标准间的话就占用两间</a:t>
            </a:r>
            <a:r>
              <a:rPr lang="zh-CN" altLang="en-US" kern="1200" dirty="0" smtClean="0">
                <a:latin typeface="Arial" panose="020B0604020202020204" pitchFamily="34" charset="0"/>
              </a:rPr>
              <a:t>，先分配一间给他再分配一间。所以</a:t>
            </a:r>
            <a:r>
              <a:rPr lang="zh-CN" altLang="en-US" kern="1200" dirty="0">
                <a:latin typeface="Arial" panose="020B0604020202020204" pitchFamily="34" charset="0"/>
              </a:rPr>
              <a:t>，有时候字符需要用多个编码单元表示。</a:t>
            </a:r>
            <a:endParaRPr lang="zh-CN" altLang="en-US" dirty="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Line 4"/>
          <p:cNvSpPr>
            <a:spLocks noChangeShapeType="1"/>
          </p:cNvSpPr>
          <p:nvPr/>
        </p:nvSpPr>
        <p:spPr bwMode="gray">
          <a:xfrm>
            <a:off x="3039356" y="2826110"/>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49" name="Line 5"/>
          <p:cNvSpPr>
            <a:spLocks noChangeShapeType="1"/>
          </p:cNvSpPr>
          <p:nvPr/>
        </p:nvSpPr>
        <p:spPr bwMode="gray">
          <a:xfrm flipV="1">
            <a:off x="3158418" y="44437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7"/>
          <p:cNvSpPr>
            <a:spLocks noChangeShapeType="1"/>
          </p:cNvSpPr>
          <p:nvPr/>
        </p:nvSpPr>
        <p:spPr bwMode="gray">
          <a:xfrm rot="2103433" flipV="1">
            <a:off x="2915531" y="37198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8"/>
          <p:cNvSpPr>
            <a:spLocks noChangeShapeType="1"/>
          </p:cNvSpPr>
          <p:nvPr/>
        </p:nvSpPr>
        <p:spPr bwMode="gray">
          <a:xfrm rot="15143245" flipH="1" flipV="1">
            <a:off x="4942768" y="2245085"/>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9"/>
          <p:cNvSpPr>
            <a:spLocks noChangeShapeType="1"/>
          </p:cNvSpPr>
          <p:nvPr/>
        </p:nvSpPr>
        <p:spPr bwMode="gray">
          <a:xfrm rot="4384254" flipH="1">
            <a:off x="5700006" y="4118335"/>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10"/>
          <p:cNvSpPr>
            <a:spLocks noChangeShapeType="1"/>
          </p:cNvSpPr>
          <p:nvPr/>
        </p:nvSpPr>
        <p:spPr bwMode="gray">
          <a:xfrm rot="120645" flipH="1">
            <a:off x="5579356" y="26022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AutoShape 11"/>
          <p:cNvSpPr>
            <a:spLocks noChangeArrowheads="1"/>
          </p:cNvSpPr>
          <p:nvPr/>
        </p:nvSpPr>
        <p:spPr bwMode="gray">
          <a:xfrm>
            <a:off x="1177218" y="24625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56" name="Line 12"/>
          <p:cNvSpPr>
            <a:spLocks noChangeShapeType="1"/>
          </p:cNvSpPr>
          <p:nvPr/>
        </p:nvSpPr>
        <p:spPr bwMode="gray">
          <a:xfrm rot="2147097" flipH="1">
            <a:off x="5887331" y="33515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8" name="Rectangle 14"/>
          <p:cNvSpPr>
            <a:spLocks noChangeArrowheads="1"/>
          </p:cNvSpPr>
          <p:nvPr/>
        </p:nvSpPr>
        <p:spPr bwMode="gray">
          <a:xfrm>
            <a:off x="1078793" y="2534010"/>
            <a:ext cx="205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dirty="0">
                <a:solidFill>
                  <a:srgbClr val="000000"/>
                </a:solidFill>
                <a:ea typeface="宋体" panose="02010600030101010101" pitchFamily="2" charset="-122"/>
              </a:rPr>
              <a:t>计算精度高</a:t>
            </a:r>
            <a:endParaRPr lang="en-US" altLang="zh-CN" sz="2000" b="1" dirty="0">
              <a:solidFill>
                <a:srgbClr val="000000"/>
              </a:solidFill>
              <a:ea typeface="宋体" panose="02010600030101010101" pitchFamily="2" charset="-122"/>
            </a:endParaRPr>
          </a:p>
        </p:txBody>
      </p:sp>
      <p:sp>
        <p:nvSpPr>
          <p:cNvPr id="57359" name="AutoShape 15"/>
          <p:cNvSpPr>
            <a:spLocks noChangeArrowheads="1"/>
          </p:cNvSpPr>
          <p:nvPr/>
        </p:nvSpPr>
        <p:spPr bwMode="gray">
          <a:xfrm>
            <a:off x="575556" y="3542072"/>
            <a:ext cx="2278062" cy="5207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0" name="AutoShape 16"/>
          <p:cNvSpPr>
            <a:spLocks noChangeArrowheads="1"/>
          </p:cNvSpPr>
          <p:nvPr/>
        </p:nvSpPr>
        <p:spPr bwMode="gray">
          <a:xfrm>
            <a:off x="1177218" y="44437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1" name="Rectangle 17"/>
          <p:cNvSpPr>
            <a:spLocks noChangeArrowheads="1"/>
          </p:cNvSpPr>
          <p:nvPr/>
        </p:nvSpPr>
        <p:spPr bwMode="gray">
          <a:xfrm>
            <a:off x="575556" y="3613510"/>
            <a:ext cx="2303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具有逻辑判断能力</a:t>
            </a:r>
            <a:endParaRPr lang="en-US" altLang="zh-CN" sz="2000" b="1">
              <a:solidFill>
                <a:srgbClr val="000000"/>
              </a:solidFill>
              <a:ea typeface="宋体" panose="02010600030101010101" pitchFamily="2" charset="-122"/>
            </a:endParaRPr>
          </a:p>
        </p:txBody>
      </p:sp>
      <p:sp>
        <p:nvSpPr>
          <p:cNvPr id="57362" name="Rectangle 18"/>
          <p:cNvSpPr>
            <a:spLocks noChangeArrowheads="1"/>
          </p:cNvSpPr>
          <p:nvPr/>
        </p:nvSpPr>
        <p:spPr bwMode="gray">
          <a:xfrm>
            <a:off x="1329618" y="4519972"/>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可靠性高</a:t>
            </a:r>
            <a:endParaRPr lang="en-US" altLang="zh-CN" sz="2000" b="1">
              <a:solidFill>
                <a:srgbClr val="000000"/>
              </a:solidFill>
              <a:ea typeface="宋体" panose="02010600030101010101" pitchFamily="2" charset="-122"/>
            </a:endParaRPr>
          </a:p>
        </p:txBody>
      </p:sp>
      <p:sp>
        <p:nvSpPr>
          <p:cNvPr id="57364" name="AutoShape 20"/>
          <p:cNvSpPr>
            <a:spLocks noChangeArrowheads="1"/>
          </p:cNvSpPr>
          <p:nvPr/>
        </p:nvSpPr>
        <p:spPr bwMode="gray">
          <a:xfrm>
            <a:off x="4758618" y="14719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5" name="Rectangle 21"/>
          <p:cNvSpPr>
            <a:spLocks noChangeArrowheads="1"/>
          </p:cNvSpPr>
          <p:nvPr/>
        </p:nvSpPr>
        <p:spPr bwMode="auto">
          <a:xfrm>
            <a:off x="4463343" y="1454510"/>
            <a:ext cx="2289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处理速度快</a:t>
            </a:r>
            <a:endParaRPr lang="en-US" altLang="zh-CN" sz="2000" b="1">
              <a:solidFill>
                <a:srgbClr val="000000"/>
              </a:solidFill>
              <a:ea typeface="宋体" panose="02010600030101010101" pitchFamily="2" charset="-122"/>
            </a:endParaRPr>
          </a:p>
        </p:txBody>
      </p:sp>
      <p:sp>
        <p:nvSpPr>
          <p:cNvPr id="57366" name="AutoShape 22"/>
          <p:cNvSpPr>
            <a:spLocks noChangeArrowheads="1"/>
          </p:cNvSpPr>
          <p:nvPr/>
        </p:nvSpPr>
        <p:spPr bwMode="gray">
          <a:xfrm>
            <a:off x="5825418" y="2245085"/>
            <a:ext cx="2166938" cy="522287"/>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7" name="Rectangle 23"/>
          <p:cNvSpPr>
            <a:spLocks noChangeArrowheads="1"/>
          </p:cNvSpPr>
          <p:nvPr/>
        </p:nvSpPr>
        <p:spPr bwMode="auto">
          <a:xfrm>
            <a:off x="5903206" y="2318110"/>
            <a:ext cx="230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具有记忆存储能力</a:t>
            </a:r>
            <a:endParaRPr lang="zh-CN" altLang="en-US" sz="2000" b="1">
              <a:solidFill>
                <a:srgbClr val="000000"/>
              </a:solidFill>
              <a:ea typeface="宋体" panose="02010600030101010101" pitchFamily="2" charset="-122"/>
            </a:endParaRPr>
          </a:p>
        </p:txBody>
      </p:sp>
      <p:sp>
        <p:nvSpPr>
          <p:cNvPr id="57368" name="AutoShape 24"/>
          <p:cNvSpPr>
            <a:spLocks noChangeArrowheads="1"/>
          </p:cNvSpPr>
          <p:nvPr/>
        </p:nvSpPr>
        <p:spPr bwMode="gray">
          <a:xfrm>
            <a:off x="6192131" y="31102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9" name="Rectangle 25"/>
          <p:cNvSpPr>
            <a:spLocks noChangeArrowheads="1"/>
          </p:cNvSpPr>
          <p:nvPr/>
        </p:nvSpPr>
        <p:spPr bwMode="auto">
          <a:xfrm>
            <a:off x="6047668" y="318171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工作全自动</a:t>
            </a:r>
            <a:endParaRPr lang="en-US" altLang="zh-CN" sz="2000" b="1">
              <a:solidFill>
                <a:srgbClr val="000000"/>
              </a:solidFill>
              <a:ea typeface="宋体" panose="02010600030101010101" pitchFamily="2" charset="-122"/>
            </a:endParaRPr>
          </a:p>
        </p:txBody>
      </p:sp>
      <p:sp>
        <p:nvSpPr>
          <p:cNvPr id="57370" name="AutoShape 26"/>
          <p:cNvSpPr>
            <a:spLocks noChangeArrowheads="1"/>
          </p:cNvSpPr>
          <p:nvPr/>
        </p:nvSpPr>
        <p:spPr bwMode="gray">
          <a:xfrm>
            <a:off x="5977818" y="4138972"/>
            <a:ext cx="2014538" cy="771525"/>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71" name="Rectangle 27"/>
          <p:cNvSpPr>
            <a:spLocks noChangeArrowheads="1"/>
          </p:cNvSpPr>
          <p:nvPr/>
        </p:nvSpPr>
        <p:spPr bwMode="auto">
          <a:xfrm>
            <a:off x="6192131" y="4189772"/>
            <a:ext cx="18621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适用范围广、通用性强  </a:t>
            </a:r>
            <a:endParaRPr lang="en-US" altLang="zh-CN" sz="2000" b="1">
              <a:solidFill>
                <a:srgbClr val="000000"/>
              </a:solidFill>
              <a:ea typeface="宋体" panose="02010600030101010101" pitchFamily="2" charset="-122"/>
            </a:endParaRPr>
          </a:p>
        </p:txBody>
      </p:sp>
      <p:sp>
        <p:nvSpPr>
          <p:cNvPr id="57372" name="Oval 28"/>
          <p:cNvSpPr>
            <a:spLocks noChangeArrowheads="1"/>
          </p:cNvSpPr>
          <p:nvPr/>
        </p:nvSpPr>
        <p:spPr bwMode="gray">
          <a:xfrm>
            <a:off x="3234618" y="2386372"/>
            <a:ext cx="2519363" cy="2438400"/>
          </a:xfrm>
          <a:prstGeom prst="ellipse">
            <a:avLst/>
          </a:prstGeom>
          <a:solidFill>
            <a:srgbClr val="CCCCFF"/>
          </a:solidFill>
          <a:ln w="28575" cap="rnd">
            <a:solidFill>
              <a:schemeClr val="bg2"/>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4" name="Rectangle 30"/>
          <p:cNvSpPr>
            <a:spLocks noChangeArrowheads="1"/>
          </p:cNvSpPr>
          <p:nvPr/>
        </p:nvSpPr>
        <p:spPr bwMode="auto">
          <a:xfrm>
            <a:off x="3526718" y="3110272"/>
            <a:ext cx="19446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3200" b="1" dirty="0">
                <a:solidFill>
                  <a:srgbClr val="C00000"/>
                </a:solidFill>
                <a:ea typeface="宋体" panose="02010600030101010101" pitchFamily="2" charset="-122"/>
              </a:rPr>
              <a:t>计算机的特点 </a:t>
            </a:r>
            <a:endParaRPr lang="zh-CN" altLang="en-US" sz="3200" b="1" dirty="0">
              <a:solidFill>
                <a:srgbClr val="C00000"/>
              </a:solidFill>
              <a:ea typeface="宋体" panose="02010600030101010101" pitchFamily="2" charset="-122"/>
            </a:endParaRPr>
          </a:p>
        </p:txBody>
      </p:sp>
      <p:sp>
        <p:nvSpPr>
          <p:cNvPr id="2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1.1.2  </a:t>
            </a:r>
            <a:r>
              <a:rPr lang="zh-CN" altLang="en-US" sz="3200" dirty="0" smtClean="0">
                <a:solidFill>
                  <a:srgbClr val="990000"/>
                </a:solidFill>
                <a:ea typeface="黑体" panose="02010609060101010101" pitchFamily="49" charset="-122"/>
                <a:sym typeface="华文新魏" panose="02010800040101010101" pitchFamily="2" charset="-122"/>
              </a:rPr>
              <a:t>计算机的</a:t>
            </a:r>
            <a:r>
              <a:rPr lang="zh-CN" altLang="en-US" sz="3200" dirty="0">
                <a:solidFill>
                  <a:srgbClr val="990000"/>
                </a:solidFill>
                <a:ea typeface="黑体" panose="02010609060101010101" pitchFamily="49" charset="-122"/>
                <a:sym typeface="华文新魏" panose="02010800040101010101" pitchFamily="2" charset="-122"/>
              </a:rPr>
              <a:t>特点</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FA0F32D2-0121-4D71-9B6C-540D57C322CD}"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1136933"/>
            <a:ext cx="867696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zh-CN" altLang="zh-CN" sz="2400" dirty="0">
                <a:solidFill>
                  <a:srgbClr val="C00000"/>
                </a:solidFill>
              </a:rPr>
              <a:t>二）</a:t>
            </a:r>
            <a:r>
              <a:rPr lang="en-US" altLang="zh-CN" sz="2400" dirty="0">
                <a:solidFill>
                  <a:srgbClr val="C00000"/>
                </a:solidFill>
              </a:rPr>
              <a:t>ASCII</a:t>
            </a:r>
            <a:r>
              <a:rPr lang="zh-CN" altLang="zh-CN" sz="2400" dirty="0">
                <a:solidFill>
                  <a:srgbClr val="C00000"/>
                </a:solidFill>
              </a:rPr>
              <a:t>码及其</a:t>
            </a:r>
            <a:r>
              <a:rPr lang="en-US" altLang="zh-CN" sz="2400" dirty="0">
                <a:solidFill>
                  <a:srgbClr val="C00000"/>
                </a:solidFill>
              </a:rPr>
              <a:t>ANSI</a:t>
            </a:r>
            <a:r>
              <a:rPr lang="zh-CN" altLang="zh-CN" sz="2400" dirty="0">
                <a:solidFill>
                  <a:srgbClr val="C00000"/>
                </a:solidFill>
              </a:rPr>
              <a:t>扩展</a:t>
            </a:r>
            <a:endParaRPr lang="zh-CN" altLang="zh-CN" sz="2400" dirty="0">
              <a:solidFill>
                <a:srgbClr val="C00000"/>
              </a:solidFill>
            </a:endParaRPr>
          </a:p>
          <a:p>
            <a:r>
              <a:rPr lang="en-US" altLang="zh-CN" sz="2400" dirty="0" smtClean="0">
                <a:solidFill>
                  <a:schemeClr val="tx1"/>
                </a:solidFill>
              </a:rPr>
              <a:t>         ASCII</a:t>
            </a:r>
            <a:r>
              <a:rPr lang="zh-CN" altLang="zh-CN" sz="2400" dirty="0">
                <a:solidFill>
                  <a:schemeClr val="tx1"/>
                </a:solidFill>
              </a:rPr>
              <a:t>码</a:t>
            </a:r>
            <a:r>
              <a:rPr lang="zh-CN" altLang="zh-CN" sz="2400" dirty="0" smtClean="0">
                <a:solidFill>
                  <a:schemeClr val="tx1"/>
                </a:solidFill>
              </a:rPr>
              <a:t>是</a:t>
            </a:r>
            <a:r>
              <a:rPr lang="zh-CN" altLang="en-US" sz="2400" dirty="0" smtClean="0">
                <a:solidFill>
                  <a:srgbClr val="FF0000"/>
                </a:solidFill>
              </a:rPr>
              <a:t>美国国家标准信息交换码</a:t>
            </a:r>
            <a:r>
              <a:rPr lang="zh-CN" altLang="zh-CN" sz="2400" dirty="0" smtClean="0">
                <a:solidFill>
                  <a:schemeClr val="tx1"/>
                </a:solidFill>
              </a:rPr>
              <a:t>的</a:t>
            </a:r>
            <a:r>
              <a:rPr lang="zh-CN" altLang="zh-CN" sz="2400" dirty="0">
                <a:solidFill>
                  <a:schemeClr val="tx1"/>
                </a:solidFill>
              </a:rPr>
              <a:t>简称，用于编码国际上最通用的西文字符。</a:t>
            </a:r>
            <a:r>
              <a:rPr lang="en-US" altLang="zh-CN" sz="2400" dirty="0">
                <a:solidFill>
                  <a:srgbClr val="C00000"/>
                </a:solidFill>
              </a:rPr>
              <a:t>ASCII</a:t>
            </a:r>
            <a:r>
              <a:rPr lang="zh-CN" altLang="zh-CN" sz="2400" dirty="0">
                <a:solidFill>
                  <a:srgbClr val="C00000"/>
                </a:solidFill>
              </a:rPr>
              <a:t>码一般使用</a:t>
            </a:r>
            <a:r>
              <a:rPr lang="en-US" altLang="zh-CN" sz="2400" dirty="0">
                <a:solidFill>
                  <a:srgbClr val="C00000"/>
                </a:solidFill>
              </a:rPr>
              <a:t>8</a:t>
            </a:r>
            <a:r>
              <a:rPr lang="zh-CN" altLang="zh-CN" sz="2400" dirty="0">
                <a:solidFill>
                  <a:srgbClr val="C00000"/>
                </a:solidFill>
              </a:rPr>
              <a:t>位（</a:t>
            </a:r>
            <a:r>
              <a:rPr lang="en-US" altLang="zh-CN" sz="2400" dirty="0">
                <a:solidFill>
                  <a:srgbClr val="C00000"/>
                </a:solidFill>
              </a:rPr>
              <a:t>1</a:t>
            </a:r>
            <a:r>
              <a:rPr lang="zh-CN" altLang="zh-CN" sz="2400" dirty="0">
                <a:solidFill>
                  <a:srgbClr val="C00000"/>
                </a:solidFill>
              </a:rPr>
              <a:t>个字节）编码单元表示字符，最高位恒为</a:t>
            </a:r>
            <a:r>
              <a:rPr lang="en-US" altLang="zh-CN" sz="2400" dirty="0">
                <a:solidFill>
                  <a:srgbClr val="C00000"/>
                </a:solidFill>
              </a:rPr>
              <a:t>0</a:t>
            </a:r>
            <a:r>
              <a:rPr lang="zh-CN" altLang="zh-CN" sz="2400" dirty="0">
                <a:solidFill>
                  <a:srgbClr val="C00000"/>
                </a:solidFill>
              </a:rPr>
              <a:t>，只用低</a:t>
            </a:r>
            <a:r>
              <a:rPr lang="en-US" altLang="zh-CN" sz="2400" dirty="0">
                <a:solidFill>
                  <a:srgbClr val="C00000"/>
                </a:solidFill>
              </a:rPr>
              <a:t>7</a:t>
            </a:r>
            <a:r>
              <a:rPr lang="zh-CN" altLang="zh-CN" sz="2400" dirty="0">
                <a:solidFill>
                  <a:srgbClr val="C00000"/>
                </a:solidFill>
              </a:rPr>
              <a:t>位对字符进行编码，能表示</a:t>
            </a:r>
            <a:r>
              <a:rPr lang="en-US" altLang="zh-CN" sz="2400" dirty="0">
                <a:solidFill>
                  <a:srgbClr val="C00000"/>
                </a:solidFill>
              </a:rPr>
              <a:t>2</a:t>
            </a:r>
            <a:r>
              <a:rPr lang="en-US" altLang="zh-CN" sz="2400" baseline="30000" dirty="0">
                <a:solidFill>
                  <a:srgbClr val="C00000"/>
                </a:solidFill>
              </a:rPr>
              <a:t>7</a:t>
            </a:r>
            <a:r>
              <a:rPr lang="en-US" altLang="zh-CN" sz="2400" dirty="0">
                <a:solidFill>
                  <a:srgbClr val="C00000"/>
                </a:solidFill>
              </a:rPr>
              <a:t>=128</a:t>
            </a:r>
            <a:r>
              <a:rPr lang="zh-CN" altLang="zh-CN" sz="2400" dirty="0">
                <a:solidFill>
                  <a:srgbClr val="C00000"/>
                </a:solidFill>
              </a:rPr>
              <a:t>种字符</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ASCII</a:t>
            </a:r>
            <a:r>
              <a:rPr lang="zh-CN" altLang="zh-CN" sz="2400" dirty="0">
                <a:solidFill>
                  <a:schemeClr val="tx1"/>
                </a:solidFill>
              </a:rPr>
              <a:t>码只使用单字节编码单元中的低</a:t>
            </a:r>
            <a:r>
              <a:rPr lang="en-US" altLang="zh-CN" sz="2400" dirty="0">
                <a:solidFill>
                  <a:schemeClr val="tx1"/>
                </a:solidFill>
              </a:rPr>
              <a:t>7</a:t>
            </a:r>
            <a:r>
              <a:rPr lang="zh-CN" altLang="zh-CN" sz="2400" dirty="0">
                <a:solidFill>
                  <a:schemeClr val="tx1"/>
                </a:solidFill>
              </a:rPr>
              <a:t>位，因此</a:t>
            </a:r>
            <a:r>
              <a:rPr lang="en-US" altLang="zh-CN" sz="2400" dirty="0">
                <a:solidFill>
                  <a:schemeClr val="tx1"/>
                </a:solidFill>
              </a:rPr>
              <a:t>ASCII</a:t>
            </a:r>
            <a:r>
              <a:rPr lang="zh-CN" altLang="zh-CN" sz="2400" dirty="0">
                <a:solidFill>
                  <a:schemeClr val="tx1"/>
                </a:solidFill>
              </a:rPr>
              <a:t>码可被扩展。在</a:t>
            </a:r>
            <a:r>
              <a:rPr lang="en-US" altLang="zh-CN" sz="2400" dirty="0" smtClean="0">
                <a:solidFill>
                  <a:schemeClr val="tx1"/>
                </a:solidFill>
              </a:rPr>
              <a:t>ANSI</a:t>
            </a:r>
            <a:r>
              <a:rPr lang="zh-CN" altLang="zh-CN" sz="2400" dirty="0" smtClean="0">
                <a:solidFill>
                  <a:schemeClr val="tx1"/>
                </a:solidFill>
              </a:rPr>
              <a:t>标准</a:t>
            </a:r>
            <a:r>
              <a:rPr lang="zh-CN" altLang="zh-CN" sz="2400" dirty="0">
                <a:solidFill>
                  <a:schemeClr val="tx1"/>
                </a:solidFill>
              </a:rPr>
              <a:t>中，</a:t>
            </a:r>
            <a:r>
              <a:rPr lang="en-US" altLang="zh-CN" sz="2400" dirty="0">
                <a:solidFill>
                  <a:schemeClr val="tx1"/>
                </a:solidFill>
              </a:rPr>
              <a:t>ASCII</a:t>
            </a:r>
            <a:r>
              <a:rPr lang="zh-CN" altLang="zh-CN" sz="2400" dirty="0">
                <a:solidFill>
                  <a:schemeClr val="tx1"/>
                </a:solidFill>
              </a:rPr>
              <a:t>扩展字符集仍然使用单字节编码单元，要求</a:t>
            </a:r>
            <a:r>
              <a:rPr lang="en-US" altLang="zh-CN" sz="2400" dirty="0">
                <a:solidFill>
                  <a:schemeClr val="tx1"/>
                </a:solidFill>
              </a:rPr>
              <a:t>ASCII</a:t>
            </a:r>
            <a:r>
              <a:rPr lang="zh-CN" altLang="zh-CN" sz="2400" dirty="0">
                <a:solidFill>
                  <a:schemeClr val="tx1"/>
                </a:solidFill>
              </a:rPr>
              <a:t>码必须用</a:t>
            </a:r>
            <a:r>
              <a:rPr lang="en-US" altLang="zh-CN" sz="2400" dirty="0">
                <a:solidFill>
                  <a:schemeClr val="tx1"/>
                </a:solidFill>
              </a:rPr>
              <a:t>1</a:t>
            </a:r>
            <a:r>
              <a:rPr lang="zh-CN" altLang="zh-CN" sz="2400" dirty="0">
                <a:solidFill>
                  <a:schemeClr val="tx1"/>
                </a:solidFill>
              </a:rPr>
              <a:t>个等值的高位为</a:t>
            </a:r>
            <a:r>
              <a:rPr lang="en-US" altLang="zh-CN" sz="2400" dirty="0">
                <a:solidFill>
                  <a:schemeClr val="tx1"/>
                </a:solidFill>
              </a:rPr>
              <a:t>0</a:t>
            </a:r>
            <a:r>
              <a:rPr lang="zh-CN" altLang="zh-CN" sz="2400" dirty="0">
                <a:solidFill>
                  <a:schemeClr val="tx1"/>
                </a:solidFill>
              </a:rPr>
              <a:t>的编码单元表示。但对于其他</a:t>
            </a:r>
            <a:r>
              <a:rPr lang="zh-CN" altLang="zh-CN" sz="2400" dirty="0">
                <a:solidFill>
                  <a:srgbClr val="FF0000"/>
                </a:solidFill>
              </a:rPr>
              <a:t>高位为</a:t>
            </a:r>
            <a:r>
              <a:rPr lang="en-US" altLang="zh-CN" sz="2400" dirty="0">
                <a:solidFill>
                  <a:srgbClr val="FF0000"/>
                </a:solidFill>
              </a:rPr>
              <a:t>1</a:t>
            </a:r>
            <a:r>
              <a:rPr lang="zh-CN" altLang="zh-CN" sz="2400" dirty="0">
                <a:solidFill>
                  <a:schemeClr val="tx1"/>
                </a:solidFill>
              </a:rPr>
              <a:t>的编码单元则依赖于特定字符集的具体定义。通常，</a:t>
            </a:r>
            <a:r>
              <a:rPr lang="zh-CN" altLang="zh-CN" sz="2400" dirty="0">
                <a:solidFill>
                  <a:srgbClr val="C00000"/>
                </a:solidFill>
              </a:rPr>
              <a:t>将按</a:t>
            </a:r>
            <a:r>
              <a:rPr lang="en-US" altLang="zh-CN" sz="2400" dirty="0">
                <a:solidFill>
                  <a:srgbClr val="C00000"/>
                </a:solidFill>
              </a:rPr>
              <a:t>ANSI</a:t>
            </a:r>
            <a:r>
              <a:rPr lang="zh-CN" altLang="zh-CN" sz="2400" dirty="0">
                <a:solidFill>
                  <a:srgbClr val="C00000"/>
                </a:solidFill>
              </a:rPr>
              <a:t>标准派生的</a:t>
            </a:r>
            <a:r>
              <a:rPr lang="en-US" altLang="zh-CN" sz="2400" dirty="0">
                <a:solidFill>
                  <a:srgbClr val="C00000"/>
                </a:solidFill>
              </a:rPr>
              <a:t>ASCII</a:t>
            </a:r>
            <a:r>
              <a:rPr lang="zh-CN" altLang="zh-CN" sz="2400" dirty="0">
                <a:solidFill>
                  <a:srgbClr val="C00000"/>
                </a:solidFill>
              </a:rPr>
              <a:t>扩展字符集统称为</a:t>
            </a:r>
            <a:r>
              <a:rPr lang="en-US" altLang="zh-CN" sz="2400" dirty="0">
                <a:solidFill>
                  <a:srgbClr val="C00000"/>
                </a:solidFill>
              </a:rPr>
              <a:t>ANSI</a:t>
            </a:r>
            <a:r>
              <a:rPr lang="zh-CN" altLang="zh-CN" sz="2400" dirty="0">
                <a:solidFill>
                  <a:srgbClr val="C00000"/>
                </a:solidFill>
              </a:rPr>
              <a:t>字符集</a:t>
            </a:r>
            <a:r>
              <a:rPr lang="zh-CN" altLang="zh-CN" sz="2400" dirty="0">
                <a:solidFill>
                  <a:schemeClr val="tx1"/>
                </a:solidFill>
              </a:rPr>
              <a:t>（如</a:t>
            </a:r>
            <a:r>
              <a:rPr lang="en-US" altLang="zh-CN" sz="2400" dirty="0">
                <a:solidFill>
                  <a:schemeClr val="tx1"/>
                </a:solidFill>
              </a:rPr>
              <a:t>Latin-1</a:t>
            </a:r>
            <a:r>
              <a:rPr lang="zh-CN" altLang="zh-CN" sz="2400" dirty="0">
                <a:solidFill>
                  <a:schemeClr val="tx1"/>
                </a:solidFill>
              </a:rPr>
              <a:t>、</a:t>
            </a:r>
            <a:r>
              <a:rPr lang="en-US" altLang="zh-CN" sz="2400" dirty="0">
                <a:solidFill>
                  <a:schemeClr val="tx1"/>
                </a:solidFill>
              </a:rPr>
              <a:t>GB2312</a:t>
            </a:r>
            <a:r>
              <a:rPr lang="zh-CN" altLang="zh-CN" sz="2400" dirty="0">
                <a:solidFill>
                  <a:schemeClr val="tx1"/>
                </a:solidFill>
              </a:rPr>
              <a:t>、</a:t>
            </a:r>
            <a:r>
              <a:rPr lang="en-US" altLang="zh-CN" sz="2400" dirty="0">
                <a:solidFill>
                  <a:schemeClr val="tx1"/>
                </a:solidFill>
              </a:rPr>
              <a:t>Big-5</a:t>
            </a:r>
            <a:r>
              <a:rPr lang="zh-CN" altLang="zh-CN" sz="2400" dirty="0">
                <a:solidFill>
                  <a:schemeClr val="tx1"/>
                </a:solidFill>
              </a:rPr>
              <a:t>等），有时也称为多字节字符集（</a:t>
            </a:r>
            <a:r>
              <a:rPr lang="en-US" altLang="zh-CN" sz="2400" dirty="0">
                <a:solidFill>
                  <a:schemeClr val="tx1"/>
                </a:solidFill>
              </a:rPr>
              <a:t>Multi-Byte Character Set</a:t>
            </a:r>
            <a:r>
              <a:rPr lang="zh-CN" altLang="zh-CN" sz="2400" dirty="0">
                <a:solidFill>
                  <a:schemeClr val="tx1"/>
                </a:solidFill>
              </a:rPr>
              <a:t>，</a:t>
            </a:r>
            <a:r>
              <a:rPr lang="en-US" altLang="zh-CN" sz="2400" dirty="0">
                <a:solidFill>
                  <a:schemeClr val="tx1"/>
                </a:solidFill>
              </a:rPr>
              <a:t>MBCS</a:t>
            </a:r>
            <a:r>
              <a:rPr lang="zh-CN" altLang="zh-CN" sz="2400" dirty="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4F8487A-839B-431D-A89B-7469110559BB}"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44724"/>
            <a:ext cx="7772400" cy="5544616"/>
          </a:xfrm>
        </p:spPr>
        <p:txBody>
          <a:bodyPr/>
          <a:lstStyle/>
          <a:p>
            <a:pPr marL="0" indent="0">
              <a:buNone/>
            </a:pPr>
            <a:r>
              <a:rPr lang="zh-CN" altLang="en-US" dirty="0" smtClean="0"/>
              <a:t>用七位二进制表示，最高位为零</a:t>
            </a:r>
            <a:endParaRPr lang="en-US" altLang="zh-CN" dirty="0" smtClean="0"/>
          </a:p>
          <a:p>
            <a:pPr marL="0" indent="0">
              <a:buNone/>
            </a:pPr>
            <a:r>
              <a:rPr lang="zh-CN" altLang="en-US" dirty="0" smtClean="0"/>
              <a:t>为什么七位呢？可表示</a:t>
            </a:r>
            <a:r>
              <a:rPr lang="en-US" altLang="zh-CN" dirty="0" smtClean="0"/>
              <a:t>128</a:t>
            </a:r>
            <a:r>
              <a:rPr lang="zh-CN" altLang="en-US" dirty="0"/>
              <a:t>字符</a:t>
            </a: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en-US" altLang="zh-CN" dirty="0" smtClean="0"/>
              <a:t>“A”----”Z”   26</a:t>
            </a:r>
            <a:r>
              <a:rPr lang="zh-CN" altLang="en-US" dirty="0" smtClean="0"/>
              <a:t>（码值</a:t>
            </a:r>
            <a:r>
              <a:rPr lang="en-US" altLang="zh-CN" dirty="0" smtClean="0"/>
              <a:t>65-90</a:t>
            </a:r>
            <a:r>
              <a:rPr lang="zh-CN" altLang="en-US" dirty="0" smtClean="0"/>
              <a:t>）</a:t>
            </a:r>
            <a:endParaRPr lang="en-US" altLang="zh-CN" dirty="0" smtClean="0"/>
          </a:p>
          <a:p>
            <a:pPr marL="0" indent="0">
              <a:buNone/>
            </a:pPr>
            <a:r>
              <a:rPr lang="en-US" altLang="zh-CN" dirty="0" smtClean="0"/>
              <a:t>“a”----”z”   26  </a:t>
            </a:r>
            <a:r>
              <a:rPr lang="zh-CN" altLang="en-US" dirty="0" smtClean="0"/>
              <a:t>（</a:t>
            </a:r>
            <a:r>
              <a:rPr lang="zh-CN" altLang="en-US" dirty="0"/>
              <a:t>码</a:t>
            </a:r>
            <a:r>
              <a:rPr lang="zh-CN" altLang="en-US" dirty="0" smtClean="0"/>
              <a:t>值</a:t>
            </a:r>
            <a:r>
              <a:rPr lang="en-US" altLang="zh-CN" dirty="0" smtClean="0"/>
              <a:t>97-122</a:t>
            </a:r>
            <a:r>
              <a:rPr lang="zh-CN" altLang="en-US" dirty="0" smtClean="0"/>
              <a:t>）</a:t>
            </a:r>
            <a:r>
              <a:rPr lang="en-US" altLang="zh-CN" dirty="0" smtClean="0"/>
              <a:t>           &lt;=128</a:t>
            </a:r>
            <a:endParaRPr lang="en-US" altLang="zh-CN" dirty="0"/>
          </a:p>
          <a:p>
            <a:pPr marL="0" indent="0">
              <a:buNone/>
            </a:pPr>
            <a:r>
              <a:rPr lang="en-US" altLang="zh-CN" dirty="0" smtClean="0"/>
              <a:t>0-9            10     </a:t>
            </a:r>
            <a:r>
              <a:rPr lang="zh-CN" altLang="en-US" dirty="0" smtClean="0"/>
              <a:t>（</a:t>
            </a:r>
            <a:r>
              <a:rPr lang="zh-CN" altLang="en-US" dirty="0"/>
              <a:t>码</a:t>
            </a:r>
            <a:r>
              <a:rPr lang="zh-CN" altLang="en-US" dirty="0" smtClean="0"/>
              <a:t>值</a:t>
            </a:r>
            <a:r>
              <a:rPr lang="en-US" altLang="zh-CN" dirty="0" smtClean="0"/>
              <a:t>48-57</a:t>
            </a:r>
            <a:r>
              <a:rPr lang="zh-CN" altLang="en-US" dirty="0" smtClean="0"/>
              <a:t>）</a:t>
            </a:r>
            <a:endParaRPr lang="en-US" altLang="zh-CN" dirty="0"/>
          </a:p>
          <a:p>
            <a:pPr marL="0" indent="0">
              <a:buNone/>
            </a:pPr>
            <a:r>
              <a:rPr lang="zh-CN" altLang="en-US" dirty="0" smtClean="0"/>
              <a:t>其他键盘字符，</a:t>
            </a:r>
            <a:r>
              <a:rPr lang="zh-CN" altLang="en-US" dirty="0" smtClean="0"/>
              <a:t>控制符</a:t>
            </a:r>
            <a:r>
              <a:rPr lang="en-US" altLang="zh-CN" smtClean="0"/>
              <a:t>66</a:t>
            </a:r>
            <a:endParaRPr lang="en-US" altLang="zh-CN" dirty="0" smtClean="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6" name="Picture 204" descr="图片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078" t="18172" r="49043" b="70593"/>
          <a:stretch>
            <a:fillRect/>
          </a:stretch>
        </p:blipFill>
        <p:spPr bwMode="auto">
          <a:xfrm>
            <a:off x="2447764" y="1952836"/>
            <a:ext cx="2932112" cy="500289"/>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p:cNvSpPr/>
          <p:nvPr/>
        </p:nvSpPr>
        <p:spPr bwMode="auto">
          <a:xfrm>
            <a:off x="5472100" y="3176972"/>
            <a:ext cx="612068" cy="2268252"/>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676963"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FF0000"/>
                </a:solidFill>
              </a:rPr>
              <a:t>（三）汉字编码</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汉字</a:t>
            </a:r>
            <a:r>
              <a:rPr lang="zh-CN" altLang="zh-CN" sz="2800" dirty="0">
                <a:solidFill>
                  <a:schemeClr val="tx1"/>
                </a:solidFill>
              </a:rPr>
              <a:t>也是一种字符，通常把</a:t>
            </a:r>
            <a:r>
              <a:rPr lang="zh-CN" altLang="zh-CN" sz="2800" dirty="0">
                <a:solidFill>
                  <a:srgbClr val="C00000"/>
                </a:solidFill>
              </a:rPr>
              <a:t>汉字在计算机中的二进制数表示称为汉字的机内码</a:t>
            </a:r>
            <a:r>
              <a:rPr lang="zh-CN" altLang="zh-CN" sz="2800" dirty="0">
                <a:solidFill>
                  <a:schemeClr val="tx1"/>
                </a:solidFill>
              </a:rPr>
              <a:t>（或称汉字内码）。汉字内码的编制依赖于编码</a:t>
            </a:r>
            <a:r>
              <a:rPr lang="zh-CN" altLang="zh-CN" sz="2800" dirty="0" smtClean="0">
                <a:solidFill>
                  <a:schemeClr val="tx1"/>
                </a:solidFill>
              </a:rPr>
              <a:t>规则。</a:t>
            </a:r>
            <a:endParaRPr lang="en-US" altLang="zh-CN" sz="2800" dirty="0" smtClean="0">
              <a:solidFill>
                <a:schemeClr val="tx1"/>
              </a:solidFill>
            </a:endParaRPr>
          </a:p>
          <a:p>
            <a:endParaRPr lang="zh-CN" altLang="zh-CN" sz="1100" dirty="0">
              <a:solidFill>
                <a:schemeClr val="tx1"/>
              </a:solidFill>
            </a:endParaRPr>
          </a:p>
          <a:p>
            <a:r>
              <a:rPr lang="en-US" altLang="zh-CN" sz="2800" dirty="0">
                <a:solidFill>
                  <a:srgbClr val="C00000"/>
                </a:solidFill>
              </a:rPr>
              <a:t>  1.GB2312</a:t>
            </a:r>
            <a:endParaRPr lang="zh-CN" altLang="zh-CN" sz="2800" dirty="0">
              <a:solidFill>
                <a:srgbClr val="C00000"/>
              </a:solidFill>
            </a:endParaRPr>
          </a:p>
          <a:p>
            <a:r>
              <a:rPr lang="en-US" altLang="zh-CN" sz="2800" dirty="0" smtClean="0">
                <a:solidFill>
                  <a:schemeClr val="tx1"/>
                </a:solidFill>
              </a:rPr>
              <a:t>        GB2312</a:t>
            </a:r>
            <a:r>
              <a:rPr lang="zh-CN" altLang="zh-CN" sz="2800" dirty="0">
                <a:solidFill>
                  <a:schemeClr val="tx1"/>
                </a:solidFill>
              </a:rPr>
              <a:t>或</a:t>
            </a:r>
            <a:r>
              <a:rPr lang="en-US" altLang="zh-CN" sz="2800" dirty="0">
                <a:solidFill>
                  <a:schemeClr val="tx1"/>
                </a:solidFill>
              </a:rPr>
              <a:t>GB2312-80</a:t>
            </a:r>
            <a:r>
              <a:rPr lang="zh-CN" altLang="zh-CN" sz="2800" dirty="0">
                <a:solidFill>
                  <a:schemeClr val="tx1"/>
                </a:solidFill>
              </a:rPr>
              <a:t>是一个简体中文字符集的国家标准，全称为《信息交换用汉字编码字符集</a:t>
            </a:r>
            <a:r>
              <a:rPr lang="en-US" altLang="zh-CN" sz="2800" dirty="0">
                <a:solidFill>
                  <a:schemeClr val="tx1"/>
                </a:solidFill>
              </a:rPr>
              <a:t>•</a:t>
            </a:r>
            <a:r>
              <a:rPr lang="zh-CN" altLang="zh-CN" sz="2800" dirty="0">
                <a:solidFill>
                  <a:schemeClr val="tx1"/>
                </a:solidFill>
              </a:rPr>
              <a:t>基本集》，简称</a:t>
            </a:r>
            <a:r>
              <a:rPr lang="zh-CN" altLang="zh-CN" sz="2800" dirty="0">
                <a:solidFill>
                  <a:srgbClr val="FF0000"/>
                </a:solidFill>
              </a:rPr>
              <a:t>国标码</a:t>
            </a:r>
            <a:r>
              <a:rPr lang="zh-CN" altLang="zh-CN" sz="2800" dirty="0">
                <a:solidFill>
                  <a:schemeClr val="tx1"/>
                </a:solidFill>
              </a:rPr>
              <a:t>，由中国国家标准总局发布，</a:t>
            </a:r>
            <a:r>
              <a:rPr lang="en-US" altLang="zh-CN" sz="2800" dirty="0">
                <a:solidFill>
                  <a:schemeClr val="tx1"/>
                </a:solidFill>
              </a:rPr>
              <a:t>1981</a:t>
            </a:r>
            <a:r>
              <a:rPr lang="zh-CN" altLang="zh-CN" sz="2800" dirty="0">
                <a:solidFill>
                  <a:schemeClr val="tx1"/>
                </a:solidFill>
              </a:rPr>
              <a:t>年</a:t>
            </a:r>
            <a:r>
              <a:rPr lang="en-US" altLang="zh-CN" sz="2800" dirty="0">
                <a:solidFill>
                  <a:schemeClr val="tx1"/>
                </a:solidFill>
              </a:rPr>
              <a:t>5 </a:t>
            </a:r>
            <a:r>
              <a:rPr lang="zh-CN" altLang="zh-CN" sz="2800" dirty="0">
                <a:solidFill>
                  <a:schemeClr val="tx1"/>
                </a:solidFill>
              </a:rPr>
              <a:t>月</a:t>
            </a:r>
            <a:r>
              <a:rPr lang="en-US" altLang="zh-CN" sz="2800" dirty="0">
                <a:solidFill>
                  <a:schemeClr val="tx1"/>
                </a:solidFill>
              </a:rPr>
              <a:t>1</a:t>
            </a:r>
            <a:r>
              <a:rPr lang="zh-CN" altLang="zh-CN" sz="2800" dirty="0">
                <a:solidFill>
                  <a:schemeClr val="tx1"/>
                </a:solidFill>
              </a:rPr>
              <a:t>日实施。</a:t>
            </a:r>
            <a:r>
              <a:rPr lang="en-US" altLang="zh-CN" sz="2800" dirty="0">
                <a:solidFill>
                  <a:schemeClr val="tx1"/>
                </a:solidFill>
              </a:rPr>
              <a:t>GB2312</a:t>
            </a:r>
            <a:r>
              <a:rPr lang="zh-CN" altLang="zh-CN" sz="2800" dirty="0">
                <a:solidFill>
                  <a:schemeClr val="tx1"/>
                </a:solidFill>
              </a:rPr>
              <a:t>编码通行于中国大陆；新加坡等地也采用此编码。中国大陆几乎所有的中文系统和国际化的软件都支持</a:t>
            </a:r>
            <a:r>
              <a:rPr lang="en-US" altLang="zh-CN" sz="2800" dirty="0">
                <a:solidFill>
                  <a:schemeClr val="tx1"/>
                </a:solidFill>
              </a:rPr>
              <a:t>GB 2312</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D849FA2-0DAE-4A76-BE43-00BC4DD2025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53294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C00000"/>
                </a:solidFill>
              </a:rPr>
              <a:t>（</a:t>
            </a:r>
            <a:r>
              <a:rPr lang="en-US" altLang="zh-CN" sz="2800" dirty="0">
                <a:solidFill>
                  <a:srgbClr val="C00000"/>
                </a:solidFill>
              </a:rPr>
              <a:t>1</a:t>
            </a:r>
            <a:r>
              <a:rPr lang="zh-CN" altLang="zh-CN" sz="2800" dirty="0">
                <a:solidFill>
                  <a:srgbClr val="C00000"/>
                </a:solidFill>
              </a:rPr>
              <a:t>）国标字符集与</a:t>
            </a:r>
            <a:r>
              <a:rPr lang="zh-CN" altLang="zh-CN" sz="2800" dirty="0" smtClean="0">
                <a:solidFill>
                  <a:srgbClr val="C00000"/>
                </a:solidFill>
              </a:rPr>
              <a:t>区位码</a:t>
            </a:r>
            <a:endParaRPr lang="zh-CN" altLang="zh-CN" sz="2800" dirty="0">
              <a:solidFill>
                <a:srgbClr val="C00000"/>
              </a:solidFill>
            </a:endParaRPr>
          </a:p>
          <a:p>
            <a:r>
              <a:rPr lang="en-US" altLang="zh-CN" sz="2800" dirty="0">
                <a:solidFill>
                  <a:schemeClr val="tx1"/>
                </a:solidFill>
              </a:rPr>
              <a:t>    </a:t>
            </a:r>
            <a:r>
              <a:rPr lang="en-US" altLang="zh-CN" sz="2800" dirty="0" smtClean="0">
                <a:solidFill>
                  <a:schemeClr val="tx1"/>
                </a:solidFill>
              </a:rPr>
              <a:t>    GB2312-80</a:t>
            </a:r>
            <a:r>
              <a:rPr lang="zh-CN" altLang="zh-CN" sz="2800" dirty="0">
                <a:solidFill>
                  <a:schemeClr val="tx1"/>
                </a:solidFill>
              </a:rPr>
              <a:t>标准共包括</a:t>
            </a:r>
            <a:r>
              <a:rPr lang="en-US" altLang="zh-CN" sz="2800" dirty="0">
                <a:solidFill>
                  <a:schemeClr val="tx1"/>
                </a:solidFill>
              </a:rPr>
              <a:t>6763</a:t>
            </a:r>
            <a:r>
              <a:rPr lang="zh-CN" altLang="zh-CN" sz="2800" dirty="0">
                <a:solidFill>
                  <a:schemeClr val="tx1"/>
                </a:solidFill>
              </a:rPr>
              <a:t>个汉字，按其使用</a:t>
            </a:r>
            <a:r>
              <a:rPr lang="zh-CN" altLang="zh-CN" sz="2800" dirty="0" smtClean="0">
                <a:solidFill>
                  <a:schemeClr val="tx1"/>
                </a:solidFill>
              </a:rPr>
              <a:t>频率分为</a:t>
            </a:r>
            <a:r>
              <a:rPr lang="zh-CN" altLang="zh-CN" sz="2800" dirty="0">
                <a:solidFill>
                  <a:schemeClr val="tx1"/>
                </a:solidFill>
              </a:rPr>
              <a:t>一级汉字（</a:t>
            </a:r>
            <a:r>
              <a:rPr lang="en-US" altLang="zh-CN" sz="2800" dirty="0">
                <a:solidFill>
                  <a:schemeClr val="tx1"/>
                </a:solidFill>
              </a:rPr>
              <a:t>3755</a:t>
            </a:r>
            <a:r>
              <a:rPr lang="zh-CN" altLang="zh-CN" sz="2800" dirty="0">
                <a:solidFill>
                  <a:schemeClr val="tx1"/>
                </a:solidFill>
              </a:rPr>
              <a:t>个）和二级汉字（</a:t>
            </a:r>
            <a:r>
              <a:rPr lang="en-US" altLang="zh-CN" sz="2800" dirty="0">
                <a:solidFill>
                  <a:schemeClr val="tx1"/>
                </a:solidFill>
              </a:rPr>
              <a:t>3008</a:t>
            </a:r>
            <a:r>
              <a:rPr lang="zh-CN" altLang="zh-CN" sz="2800" dirty="0">
                <a:solidFill>
                  <a:schemeClr val="tx1"/>
                </a:solidFill>
              </a:rPr>
              <a:t>个）。在</a:t>
            </a:r>
            <a:r>
              <a:rPr lang="en-US" altLang="zh-CN" sz="2800" dirty="0">
                <a:solidFill>
                  <a:schemeClr val="tx1"/>
                </a:solidFill>
              </a:rPr>
              <a:t>GB2312-80</a:t>
            </a:r>
            <a:r>
              <a:rPr lang="zh-CN" altLang="zh-CN" sz="2800" dirty="0">
                <a:solidFill>
                  <a:schemeClr val="tx1"/>
                </a:solidFill>
              </a:rPr>
              <a:t>标准中，所有符号按区位编排，</a:t>
            </a:r>
            <a:r>
              <a:rPr lang="zh-CN" altLang="zh-CN" sz="2800" dirty="0">
                <a:solidFill>
                  <a:srgbClr val="C00000"/>
                </a:solidFill>
              </a:rPr>
              <a:t>共设</a:t>
            </a:r>
            <a:r>
              <a:rPr lang="en-US" altLang="zh-CN" sz="2800" dirty="0">
                <a:solidFill>
                  <a:srgbClr val="C00000"/>
                </a:solidFill>
              </a:rPr>
              <a:t>94</a:t>
            </a:r>
            <a:r>
              <a:rPr lang="zh-CN" altLang="zh-CN" sz="2800" dirty="0">
                <a:solidFill>
                  <a:srgbClr val="C00000"/>
                </a:solidFill>
              </a:rPr>
              <a:t>区，每区含</a:t>
            </a:r>
            <a:r>
              <a:rPr lang="en-US" altLang="zh-CN" sz="2800" dirty="0">
                <a:solidFill>
                  <a:srgbClr val="C00000"/>
                </a:solidFill>
              </a:rPr>
              <a:t>94</a:t>
            </a:r>
            <a:r>
              <a:rPr lang="zh-CN" altLang="zh-CN" sz="2800" dirty="0">
                <a:solidFill>
                  <a:srgbClr val="C00000"/>
                </a:solidFill>
              </a:rPr>
              <a:t>个汉字和符号</a:t>
            </a:r>
            <a:r>
              <a:rPr lang="zh-CN" altLang="zh-CN" sz="2800" dirty="0">
                <a:solidFill>
                  <a:schemeClr val="tx1"/>
                </a:solidFill>
              </a:rPr>
              <a:t>。一级汉字按拼音顺序排列，占据</a:t>
            </a:r>
            <a:r>
              <a:rPr lang="en-US" altLang="zh-CN" sz="2800" dirty="0">
                <a:solidFill>
                  <a:schemeClr val="tx1"/>
                </a:solidFill>
              </a:rPr>
              <a:t>16</a:t>
            </a:r>
            <a:r>
              <a:rPr lang="zh-CN" altLang="zh-CN" sz="2800" dirty="0">
                <a:solidFill>
                  <a:schemeClr val="tx1"/>
                </a:solidFill>
              </a:rPr>
              <a:t>～</a:t>
            </a:r>
            <a:r>
              <a:rPr lang="en-US" altLang="zh-CN" sz="2800" dirty="0">
                <a:solidFill>
                  <a:schemeClr val="tx1"/>
                </a:solidFill>
              </a:rPr>
              <a:t>55</a:t>
            </a:r>
            <a:r>
              <a:rPr lang="zh-CN" altLang="zh-CN" sz="2800" dirty="0">
                <a:solidFill>
                  <a:schemeClr val="tx1"/>
                </a:solidFill>
              </a:rPr>
              <a:t>区；二级汉字按部首顺序排列，占据</a:t>
            </a:r>
            <a:r>
              <a:rPr lang="en-US" altLang="zh-CN" sz="2800" dirty="0">
                <a:solidFill>
                  <a:schemeClr val="tx1"/>
                </a:solidFill>
              </a:rPr>
              <a:t>56</a:t>
            </a:r>
            <a:r>
              <a:rPr lang="zh-CN" altLang="zh-CN" sz="2800" dirty="0">
                <a:solidFill>
                  <a:schemeClr val="tx1"/>
                </a:solidFill>
              </a:rPr>
              <a:t>～</a:t>
            </a:r>
            <a:r>
              <a:rPr lang="en-US" altLang="zh-CN" sz="2800" dirty="0">
                <a:solidFill>
                  <a:schemeClr val="tx1"/>
                </a:solidFill>
              </a:rPr>
              <a:t>87</a:t>
            </a:r>
            <a:r>
              <a:rPr lang="zh-CN" altLang="zh-CN" sz="2800" dirty="0">
                <a:solidFill>
                  <a:schemeClr val="tx1"/>
                </a:solidFill>
              </a:rPr>
              <a:t>区；前</a:t>
            </a:r>
            <a:r>
              <a:rPr lang="en-US" altLang="zh-CN" sz="2800" dirty="0">
                <a:solidFill>
                  <a:schemeClr val="tx1"/>
                </a:solidFill>
              </a:rPr>
              <a:t>15</a:t>
            </a:r>
            <a:r>
              <a:rPr lang="zh-CN" altLang="zh-CN" sz="2800" dirty="0">
                <a:solidFill>
                  <a:schemeClr val="tx1"/>
                </a:solidFill>
              </a:rPr>
              <a:t>区用来编排西文字母、数字、图形符号，以及用户自行定义的专用</a:t>
            </a:r>
            <a:r>
              <a:rPr lang="zh-CN" altLang="zh-CN" sz="2800" dirty="0" smtClean="0">
                <a:solidFill>
                  <a:schemeClr val="tx1"/>
                </a:solidFill>
              </a:rPr>
              <a:t>符号。</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827584" y="4833156"/>
            <a:ext cx="7344816" cy="830997"/>
          </a:xfrm>
          <a:prstGeom prst="rect">
            <a:avLst/>
          </a:prstGeom>
          <a:solidFill>
            <a:schemeClr val="accent1">
              <a:lumMod val="60000"/>
              <a:lumOff val="40000"/>
            </a:schemeClr>
          </a:solidFill>
        </p:spPr>
        <p:txBody>
          <a:bodyPr wrap="square" rtlCol="0">
            <a:spAutoFit/>
          </a:bodyPr>
          <a:lstStyle/>
          <a:p>
            <a:r>
              <a:rPr lang="en-US" altLang="zh-CN" sz="2400" dirty="0">
                <a:solidFill>
                  <a:srgbClr val="C00000"/>
                </a:solidFill>
              </a:rPr>
              <a:t> </a:t>
            </a:r>
            <a:r>
              <a:rPr lang="zh-CN" altLang="zh-CN" sz="2400" dirty="0">
                <a:solidFill>
                  <a:srgbClr val="C00000"/>
                </a:solidFill>
              </a:rPr>
              <a:t>区位码与国标码的对应关系：</a:t>
            </a:r>
            <a:endParaRPr lang="zh-CN" altLang="zh-CN" sz="2400" dirty="0">
              <a:solidFill>
                <a:srgbClr val="C00000"/>
              </a:solidFill>
            </a:endParaRPr>
          </a:p>
          <a:p>
            <a:r>
              <a:rPr lang="en-US" altLang="zh-CN" sz="2400" dirty="0">
                <a:solidFill>
                  <a:srgbClr val="C00000"/>
                </a:solidFill>
              </a:rPr>
              <a:t>        </a:t>
            </a:r>
            <a:r>
              <a:rPr lang="zh-CN" altLang="zh-CN" sz="2400" dirty="0">
                <a:solidFill>
                  <a:srgbClr val="C00000"/>
                </a:solidFill>
              </a:rPr>
              <a:t>汉字国标码＝ 汉字区位码（十六进制）＋</a:t>
            </a:r>
            <a:r>
              <a:rPr lang="en-US" altLang="zh-CN" sz="2400" dirty="0">
                <a:solidFill>
                  <a:srgbClr val="C00000"/>
                </a:solidFill>
              </a:rPr>
              <a:t>2020H</a:t>
            </a:r>
            <a:endParaRPr lang="zh-CN" altLang="en-US" dirty="0"/>
          </a:p>
        </p:txBody>
      </p:sp>
      <p:sp>
        <p:nvSpPr>
          <p:cNvPr id="3" name="日期占位符 2"/>
          <p:cNvSpPr>
            <a:spLocks noGrp="1"/>
          </p:cNvSpPr>
          <p:nvPr>
            <p:ph type="dt" sz="half" idx="10"/>
          </p:nvPr>
        </p:nvSpPr>
        <p:spPr/>
        <p:txBody>
          <a:bodyPr/>
          <a:lstStyle/>
          <a:p>
            <a:pPr>
              <a:defRPr/>
            </a:pPr>
            <a:fld id="{61F09017-86C2-49AE-84D4-27BFDAB2137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955749"/>
            <a:ext cx="867696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rgbClr val="C00000"/>
                </a:solidFill>
              </a:rPr>
              <a:t>（</a:t>
            </a:r>
            <a:r>
              <a:rPr lang="en-US" altLang="zh-CN" sz="2400" dirty="0">
                <a:solidFill>
                  <a:srgbClr val="C00000"/>
                </a:solidFill>
              </a:rPr>
              <a:t>2</a:t>
            </a:r>
            <a:r>
              <a:rPr lang="zh-CN" altLang="zh-CN" sz="2400" dirty="0">
                <a:solidFill>
                  <a:srgbClr val="C00000"/>
                </a:solidFill>
              </a:rPr>
              <a:t>）</a:t>
            </a:r>
            <a:r>
              <a:rPr lang="zh-CN" altLang="zh-CN" sz="2400" dirty="0" smtClean="0">
                <a:solidFill>
                  <a:srgbClr val="C00000"/>
                </a:solidFill>
              </a:rPr>
              <a:t>汉字机内码</a:t>
            </a:r>
            <a:endParaRPr lang="zh-CN" altLang="zh-CN" sz="2400" dirty="0">
              <a:solidFill>
                <a:srgbClr val="C0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计算机中双字节汉字与单字节西文字符混合使用</a:t>
            </a:r>
            <a:r>
              <a:rPr lang="zh-CN" altLang="zh-CN" sz="2400" dirty="0" smtClean="0">
                <a:solidFill>
                  <a:schemeClr val="tx1"/>
                </a:solidFill>
              </a:rPr>
              <a:t>，为</a:t>
            </a:r>
            <a:r>
              <a:rPr lang="zh-CN" altLang="en-US" sz="2400" dirty="0" smtClean="0">
                <a:solidFill>
                  <a:schemeClr val="tx1"/>
                </a:solidFill>
              </a:rPr>
              <a:t>区分两种字符</a:t>
            </a:r>
            <a:r>
              <a:rPr lang="zh-CN" altLang="zh-CN" sz="2400" dirty="0" smtClean="0">
                <a:solidFill>
                  <a:schemeClr val="tx1"/>
                </a:solidFill>
              </a:rPr>
              <a:t>，</a:t>
            </a:r>
            <a:r>
              <a:rPr lang="zh-CN" altLang="zh-CN" sz="2400" dirty="0">
                <a:solidFill>
                  <a:schemeClr val="tx1"/>
                </a:solidFill>
              </a:rPr>
              <a:t>将标识汉字的两个字节编码的最高位置为</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这种最高位为</a:t>
            </a:r>
            <a:r>
              <a:rPr lang="en-US" altLang="zh-CN" sz="2400" dirty="0">
                <a:solidFill>
                  <a:srgbClr val="FF0000"/>
                </a:solidFill>
              </a:rPr>
              <a:t>1</a:t>
            </a:r>
            <a:r>
              <a:rPr lang="zh-CN" altLang="zh-CN" sz="2400" dirty="0">
                <a:solidFill>
                  <a:srgbClr val="FF0000"/>
                </a:solidFill>
              </a:rPr>
              <a:t>的双字节</a:t>
            </a:r>
            <a:r>
              <a:rPr lang="zh-CN" altLang="zh-CN" sz="2400" dirty="0">
                <a:solidFill>
                  <a:schemeClr val="tx1"/>
                </a:solidFill>
              </a:rPr>
              <a:t>汉字编码就是</a:t>
            </a:r>
            <a:r>
              <a:rPr lang="zh-CN" altLang="zh-CN" sz="2400" dirty="0" smtClean="0">
                <a:solidFill>
                  <a:schemeClr val="tx1"/>
                </a:solidFill>
              </a:rPr>
              <a:t>汉字机内码。</a:t>
            </a:r>
            <a:r>
              <a:rPr lang="zh-CN" altLang="zh-CN" sz="2400" dirty="0">
                <a:solidFill>
                  <a:schemeClr val="tx1"/>
                </a:solidFill>
              </a:rPr>
              <a:t>机内码是在相应国标码的每个字节最高位上加“１”，即：</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rgbClr val="FF0000"/>
                </a:solidFill>
              </a:rPr>
              <a:t>汉字机内码</a:t>
            </a:r>
            <a:r>
              <a:rPr lang="zh-CN" altLang="zh-CN" sz="2400" dirty="0">
                <a:solidFill>
                  <a:srgbClr val="FF0000"/>
                </a:solidFill>
              </a:rPr>
              <a:t>＝ 汉字国标码＋</a:t>
            </a:r>
            <a:r>
              <a:rPr lang="en-US" altLang="zh-CN" sz="2400" dirty="0">
                <a:solidFill>
                  <a:srgbClr val="FF0000"/>
                </a:solidFill>
              </a:rPr>
              <a:t>8080H</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汉字</a:t>
            </a:r>
            <a:r>
              <a:rPr lang="zh-CN" altLang="zh-CN" sz="2400" dirty="0">
                <a:solidFill>
                  <a:schemeClr val="tx1"/>
                </a:solidFill>
              </a:rPr>
              <a:t>的区位码是用十进制数表示的</a:t>
            </a:r>
            <a:r>
              <a:rPr lang="zh-CN" altLang="zh-CN" sz="2400" dirty="0" smtClean="0">
                <a:solidFill>
                  <a:schemeClr val="tx1"/>
                </a:solidFill>
              </a:rPr>
              <a:t>，在</a:t>
            </a:r>
            <a:r>
              <a:rPr lang="zh-CN" altLang="zh-CN" sz="2400" dirty="0">
                <a:solidFill>
                  <a:schemeClr val="tx1"/>
                </a:solidFill>
              </a:rPr>
              <a:t>进行国标码、区位码、机内码３种汉字编码的转换时</a:t>
            </a:r>
            <a:r>
              <a:rPr lang="zh-CN" altLang="zh-CN" sz="2400" dirty="0" smtClean="0">
                <a:solidFill>
                  <a:schemeClr val="tx1"/>
                </a:solidFill>
              </a:rPr>
              <a:t>，</a:t>
            </a:r>
            <a:r>
              <a:rPr lang="zh-CN" altLang="en-US" sz="2400" dirty="0" smtClean="0">
                <a:solidFill>
                  <a:schemeClr val="tx1"/>
                </a:solidFill>
              </a:rPr>
              <a:t>必须</a:t>
            </a:r>
            <a:r>
              <a:rPr lang="zh-CN" altLang="zh-CN" sz="2400" dirty="0" smtClean="0">
                <a:solidFill>
                  <a:schemeClr val="tx1"/>
                </a:solidFill>
              </a:rPr>
              <a:t>先</a:t>
            </a:r>
            <a:r>
              <a:rPr lang="zh-CN" altLang="zh-CN" sz="2400" dirty="0">
                <a:solidFill>
                  <a:schemeClr val="tx1"/>
                </a:solidFill>
              </a:rPr>
              <a:t>将十进制的区位码变成十六进制之后，再利用上述关系式进行转换</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287524" y="4725144"/>
            <a:ext cx="8424936" cy="1107996"/>
          </a:xfrm>
          <a:prstGeom prst="rect">
            <a:avLst/>
          </a:prstGeom>
          <a:solidFill>
            <a:schemeClr val="accent1">
              <a:lumMod val="60000"/>
              <a:lumOff val="40000"/>
            </a:schemeClr>
          </a:solidFill>
        </p:spPr>
        <p:txBody>
          <a:bodyPr wrap="square" rtlCol="0">
            <a:spAutoFit/>
          </a:bodyPr>
          <a:lstStyle/>
          <a:p>
            <a:r>
              <a:rPr lang="en-US" altLang="zh-CN" dirty="0">
                <a:solidFill>
                  <a:schemeClr val="tx1"/>
                </a:solidFill>
              </a:rPr>
              <a:t>  </a:t>
            </a:r>
            <a:r>
              <a:rPr lang="en-US" altLang="zh-CN" dirty="0">
                <a:solidFill>
                  <a:srgbClr val="C00000"/>
                </a:solidFill>
              </a:rPr>
              <a:t>    </a:t>
            </a:r>
            <a:r>
              <a:rPr lang="zh-CN" altLang="zh-CN" dirty="0">
                <a:solidFill>
                  <a:srgbClr val="C00000"/>
                </a:solidFill>
              </a:rPr>
              <a:t>内码、国标码、区位码三者的关系是：</a:t>
            </a:r>
            <a:endParaRPr lang="zh-CN" altLang="zh-CN" dirty="0">
              <a:solidFill>
                <a:srgbClr val="C00000"/>
              </a:solidFill>
            </a:endParaRPr>
          </a:p>
          <a:p>
            <a:pPr lvl="1"/>
            <a:r>
              <a:rPr lang="zh-CN" altLang="zh-CN" dirty="0">
                <a:solidFill>
                  <a:srgbClr val="C00000"/>
                </a:solidFill>
              </a:rPr>
              <a:t>高字节内码</a:t>
            </a:r>
            <a:r>
              <a:rPr lang="en-US" altLang="zh-CN" dirty="0">
                <a:solidFill>
                  <a:srgbClr val="C00000"/>
                </a:solidFill>
              </a:rPr>
              <a:t>=</a:t>
            </a:r>
            <a:r>
              <a:rPr lang="zh-CN" altLang="zh-CN" dirty="0">
                <a:solidFill>
                  <a:srgbClr val="C00000"/>
                </a:solidFill>
              </a:rPr>
              <a:t>高字节国标码</a:t>
            </a:r>
            <a:r>
              <a:rPr lang="en-US" altLang="zh-CN" dirty="0">
                <a:solidFill>
                  <a:srgbClr val="C00000"/>
                </a:solidFill>
              </a:rPr>
              <a:t>+80H=</a:t>
            </a:r>
            <a:r>
              <a:rPr lang="zh-CN" altLang="zh-CN" dirty="0">
                <a:solidFill>
                  <a:srgbClr val="C00000"/>
                </a:solidFill>
              </a:rPr>
              <a:t>区码</a:t>
            </a:r>
            <a:r>
              <a:rPr lang="en-US" altLang="zh-CN" dirty="0">
                <a:solidFill>
                  <a:srgbClr val="C00000"/>
                </a:solidFill>
              </a:rPr>
              <a:t>+20H+80H=</a:t>
            </a:r>
            <a:r>
              <a:rPr lang="zh-CN" altLang="zh-CN" dirty="0">
                <a:solidFill>
                  <a:srgbClr val="C00000"/>
                </a:solidFill>
              </a:rPr>
              <a:t>区码</a:t>
            </a:r>
            <a:r>
              <a:rPr lang="en-US" altLang="zh-CN" dirty="0">
                <a:solidFill>
                  <a:srgbClr val="C00000"/>
                </a:solidFill>
              </a:rPr>
              <a:t>+0A0H</a:t>
            </a:r>
            <a:endParaRPr lang="zh-CN" altLang="zh-CN" dirty="0">
              <a:solidFill>
                <a:srgbClr val="C00000"/>
              </a:solidFill>
            </a:endParaRPr>
          </a:p>
          <a:p>
            <a:pPr lvl="1"/>
            <a:r>
              <a:rPr lang="zh-CN" altLang="zh-CN" dirty="0">
                <a:solidFill>
                  <a:srgbClr val="C00000"/>
                </a:solidFill>
              </a:rPr>
              <a:t>低字节内码</a:t>
            </a:r>
            <a:r>
              <a:rPr lang="en-US" altLang="zh-CN" dirty="0">
                <a:solidFill>
                  <a:srgbClr val="C00000"/>
                </a:solidFill>
              </a:rPr>
              <a:t>=</a:t>
            </a:r>
            <a:r>
              <a:rPr lang="zh-CN" altLang="zh-CN" dirty="0">
                <a:solidFill>
                  <a:srgbClr val="C00000"/>
                </a:solidFill>
              </a:rPr>
              <a:t>低字节国标码</a:t>
            </a:r>
            <a:r>
              <a:rPr lang="en-US" altLang="zh-CN" dirty="0">
                <a:solidFill>
                  <a:srgbClr val="C00000"/>
                </a:solidFill>
              </a:rPr>
              <a:t>+80H=</a:t>
            </a:r>
            <a:r>
              <a:rPr lang="zh-CN" altLang="zh-CN" dirty="0">
                <a:solidFill>
                  <a:srgbClr val="C00000"/>
                </a:solidFill>
              </a:rPr>
              <a:t>位码</a:t>
            </a:r>
            <a:r>
              <a:rPr lang="en-US" altLang="zh-CN" dirty="0">
                <a:solidFill>
                  <a:srgbClr val="C00000"/>
                </a:solidFill>
              </a:rPr>
              <a:t>+20H+80H=</a:t>
            </a:r>
            <a:r>
              <a:rPr lang="zh-CN" altLang="zh-CN" dirty="0">
                <a:solidFill>
                  <a:srgbClr val="C00000"/>
                </a:solidFill>
              </a:rPr>
              <a:t>位码</a:t>
            </a:r>
            <a:r>
              <a:rPr lang="en-US" altLang="zh-CN" dirty="0">
                <a:solidFill>
                  <a:srgbClr val="C00000"/>
                </a:solidFill>
              </a:rPr>
              <a:t>+0A0H </a:t>
            </a:r>
            <a:endParaRPr lang="zh-CN" altLang="zh-CN" dirty="0">
              <a:solidFill>
                <a:srgbClr val="C00000"/>
              </a:solidFill>
            </a:endParaRPr>
          </a:p>
        </p:txBody>
      </p:sp>
      <p:sp>
        <p:nvSpPr>
          <p:cNvPr id="3" name="日期占位符 2"/>
          <p:cNvSpPr>
            <a:spLocks noGrp="1"/>
          </p:cNvSpPr>
          <p:nvPr>
            <p:ph type="dt" sz="half" idx="10"/>
          </p:nvPr>
        </p:nvSpPr>
        <p:spPr/>
        <p:txBody>
          <a:bodyPr/>
          <a:lstStyle/>
          <a:p>
            <a:pPr>
              <a:defRPr/>
            </a:pPr>
            <a:fld id="{304A31CA-86BA-4776-A451-B9448216CA4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dirty="0">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half" idx="10"/>
          </p:nvPr>
        </p:nvSpPr>
        <p:spPr/>
        <p:txBody>
          <a:bodyPr/>
          <a:lstStyle/>
          <a:p>
            <a:fld id="{C2F953EE-FB7D-46EE-804F-193C0084F1F6}" type="datetime1">
              <a:rPr lang="ja-JP" altLang="en-US"/>
            </a:fld>
            <a:endParaRPr lang="en-US" altLang="zh-CN"/>
          </a:p>
        </p:txBody>
      </p:sp>
      <p:sp>
        <p:nvSpPr>
          <p:cNvPr id="10" name="灯片编号占位符 3"/>
          <p:cNvSpPr>
            <a:spLocks noGrp="1"/>
          </p:cNvSpPr>
          <p:nvPr>
            <p:ph type="sldNum" sz="quarter" idx="12"/>
          </p:nvPr>
        </p:nvSpPr>
        <p:spPr/>
        <p:txBody>
          <a:bodyPr/>
          <a:lstStyle/>
          <a:p>
            <a:fld id="{42CA98C3-5903-4C67-99DE-EC4F9D5AEE73}" type="slidenum">
              <a:rPr lang="en-US" altLang="zh-CN"/>
            </a:fld>
            <a:endParaRPr lang="en-US" altLang="zh-CN"/>
          </a:p>
        </p:txBody>
      </p:sp>
      <p:sp>
        <p:nvSpPr>
          <p:cNvPr id="835790" name="AutoShape 206"/>
          <p:cNvSpPr>
            <a:spLocks noChangeArrowheads="1"/>
          </p:cNvSpPr>
          <p:nvPr/>
        </p:nvSpPr>
        <p:spPr bwMode="auto">
          <a:xfrm>
            <a:off x="903237" y="3584538"/>
            <a:ext cx="7269163" cy="2544762"/>
          </a:xfrm>
          <a:prstGeom prst="roundRect">
            <a:avLst>
              <a:gd name="adj" fmla="val 16667"/>
            </a:avLst>
          </a:prstGeom>
          <a:solidFill>
            <a:schemeClr val="bg1"/>
          </a:solidFill>
          <a:ln w="9525" algn="ctr">
            <a:solidFill>
              <a:srgbClr val="FF0000"/>
            </a:solidFill>
            <a:round/>
          </a:ln>
          <a:effectLst>
            <a:outerShdw dist="107763" dir="2700000" algn="ctr" rotWithShape="0">
              <a:srgbClr val="009999">
                <a:alpha val="50000"/>
              </a:srgbClr>
            </a:outerShdw>
          </a:effectLst>
        </p:spPr>
        <p:txBody>
          <a:bodyPr wrap="none" lIns="0" tIns="0" rIns="108000" bIns="0" anchor="ctr"/>
          <a:lstStyle/>
          <a:p>
            <a:endParaRPr lang="zh-CN" altLang="en-US"/>
          </a:p>
        </p:txBody>
      </p:sp>
      <p:sp>
        <p:nvSpPr>
          <p:cNvPr id="835789" name="AutoShape 205"/>
          <p:cNvSpPr>
            <a:spLocks noChangeArrowheads="1"/>
          </p:cNvSpPr>
          <p:nvPr/>
        </p:nvSpPr>
        <p:spPr bwMode="auto">
          <a:xfrm>
            <a:off x="811162" y="961988"/>
            <a:ext cx="7269163" cy="2544762"/>
          </a:xfrm>
          <a:prstGeom prst="roundRect">
            <a:avLst>
              <a:gd name="adj" fmla="val 16667"/>
            </a:avLst>
          </a:prstGeom>
          <a:solidFill>
            <a:schemeClr val="bg1"/>
          </a:solidFill>
          <a:ln w="9525" algn="ctr">
            <a:solidFill>
              <a:srgbClr val="FF0000"/>
            </a:solidFill>
            <a:round/>
          </a:ln>
          <a:effectLst>
            <a:outerShdw dist="107763" dir="18900000" algn="ctr" rotWithShape="0">
              <a:srgbClr val="009999">
                <a:alpha val="50000"/>
              </a:srgbClr>
            </a:outerShdw>
          </a:effectLst>
        </p:spPr>
        <p:txBody>
          <a:bodyPr wrap="none" lIns="0" tIns="0" rIns="108000" bIns="0" anchor="ctr"/>
          <a:lstStyle/>
          <a:p>
            <a:endParaRPr lang="zh-CN" altLang="en-US"/>
          </a:p>
        </p:txBody>
      </p:sp>
      <p:pic>
        <p:nvPicPr>
          <p:cNvPr id="835788" name="Picture 204"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b="54047"/>
          <a:stretch>
            <a:fillRect/>
          </a:stretch>
        </p:blipFill>
        <p:spPr bwMode="auto">
          <a:xfrm>
            <a:off x="1325512" y="1325525"/>
            <a:ext cx="5864225" cy="2046288"/>
          </a:xfrm>
          <a:prstGeom prst="rect">
            <a:avLst/>
          </a:prstGeom>
          <a:noFill/>
          <a:extLst>
            <a:ext uri="{909E8E84-426E-40DD-AFC4-6F175D3DCCD1}">
              <a14:hiddenFill xmlns:a14="http://schemas.microsoft.com/office/drawing/2010/main">
                <a:solidFill>
                  <a:srgbClr val="FFFFFF"/>
                </a:solidFill>
              </a14:hiddenFill>
            </a:ext>
          </a:extLst>
        </p:spPr>
      </p:pic>
      <p:pic>
        <p:nvPicPr>
          <p:cNvPr id="835791" name="Picture 207"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t="49269"/>
          <a:stretch>
            <a:fillRect/>
          </a:stretch>
        </p:blipFill>
        <p:spPr bwMode="auto">
          <a:xfrm>
            <a:off x="1249312" y="3686138"/>
            <a:ext cx="6091238" cy="2335212"/>
          </a:xfrm>
          <a:prstGeom prst="rect">
            <a:avLst/>
          </a:prstGeom>
          <a:noFill/>
          <a:extLst>
            <a:ext uri="{909E8E84-426E-40DD-AFC4-6F175D3DCCD1}">
              <a14:hiddenFill xmlns:a14="http://schemas.microsoft.com/office/drawing/2010/main">
                <a:solidFill>
                  <a:srgbClr val="FFFFFF"/>
                </a:solidFill>
              </a14:hiddenFill>
            </a:ext>
          </a:extLst>
        </p:spPr>
      </p:pic>
      <p:sp>
        <p:nvSpPr>
          <p:cNvPr id="835792" name="AutoShape 208"/>
          <p:cNvSpPr>
            <a:spLocks noChangeArrowheads="1"/>
          </p:cNvSpPr>
          <p:nvPr/>
        </p:nvSpPr>
        <p:spPr bwMode="auto">
          <a:xfrm rot="5262146">
            <a:off x="603993" y="3596444"/>
            <a:ext cx="2297113"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835793" name="AutoShape 209"/>
          <p:cNvSpPr>
            <a:spLocks noChangeArrowheads="1"/>
          </p:cNvSpPr>
          <p:nvPr/>
        </p:nvSpPr>
        <p:spPr bwMode="auto">
          <a:xfrm rot="5262146">
            <a:off x="3591669" y="3550406"/>
            <a:ext cx="2297112"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1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35792"/>
                                        </p:tgtEl>
                                        <p:attrNameLst>
                                          <p:attrName>style.visibility</p:attrName>
                                        </p:attrNameLst>
                                      </p:cBhvr>
                                      <p:to>
                                        <p:strVal val="visible"/>
                                      </p:to>
                                    </p:set>
                                    <p:animEffect transition="in" filter="wipe(up)">
                                      <p:cBhvr>
                                        <p:cTn id="7" dur="500"/>
                                        <p:tgtEl>
                                          <p:spTgt spid="83579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35793"/>
                                        </p:tgtEl>
                                        <p:attrNameLst>
                                          <p:attrName>style.visibility</p:attrName>
                                        </p:attrNameLst>
                                      </p:cBhvr>
                                      <p:to>
                                        <p:strVal val="visible"/>
                                      </p:to>
                                    </p:set>
                                    <p:animEffect transition="in" filter="wipe(up)">
                                      <p:cBhvr>
                                        <p:cTn id="10" dur="500"/>
                                        <p:tgtEl>
                                          <p:spTgt spid="83579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835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792" grpId="0" animBg="1"/>
      <p:bldP spid="83579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016732"/>
            <a:ext cx="4824535" cy="5262979"/>
          </a:xfrm>
          <a:prstGeom prst="rect">
            <a:avLst/>
          </a:prstGeom>
          <a:solidFill>
            <a:schemeClr val="accent1">
              <a:lumMod val="20000"/>
              <a:lumOff val="80000"/>
            </a:schemeClr>
          </a:solidFill>
          <a:ln>
            <a:noFill/>
          </a:ln>
        </p:spPr>
        <p:txBody>
          <a:bodyPr wrap="square">
            <a:spAutoFit/>
          </a:bodyPr>
          <a:lstStyle/>
          <a:p>
            <a:r>
              <a:rPr lang="zh-CN" altLang="zh-CN" sz="2400" dirty="0">
                <a:solidFill>
                  <a:srgbClr val="FF0000"/>
                </a:solidFill>
              </a:rPr>
              <a:t>（</a:t>
            </a:r>
            <a:r>
              <a:rPr lang="en-US" altLang="zh-CN" sz="2400" dirty="0">
                <a:solidFill>
                  <a:srgbClr val="FF0000"/>
                </a:solidFill>
              </a:rPr>
              <a:t>3</a:t>
            </a:r>
            <a:r>
              <a:rPr lang="zh-CN" altLang="zh-CN" sz="2400" dirty="0">
                <a:solidFill>
                  <a:srgbClr val="FF0000"/>
                </a:solidFill>
              </a:rPr>
              <a:t>）</a:t>
            </a:r>
            <a:r>
              <a:rPr lang="zh-CN" altLang="zh-CN" sz="2400" dirty="0" smtClean="0">
                <a:solidFill>
                  <a:srgbClr val="FF0000"/>
                </a:solidFill>
              </a:rPr>
              <a:t>汉字字形码</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汉字机内码</a:t>
            </a:r>
            <a:r>
              <a:rPr lang="zh-CN" altLang="zh-CN" sz="2400" dirty="0">
                <a:solidFill>
                  <a:schemeClr val="tx1"/>
                </a:solidFill>
              </a:rPr>
              <a:t>不可能直接在屏幕上显示和在打印机上输出，必须把它转换成对应的汉字字形码。</a:t>
            </a:r>
            <a:r>
              <a:rPr lang="zh-CN" altLang="zh-CN" sz="2400" dirty="0">
                <a:solidFill>
                  <a:srgbClr val="FF0000"/>
                </a:solidFill>
              </a:rPr>
              <a:t>汉字字形码是指确定一个汉字字形点阵的代码，又称作汉字字模码或汉字输出码</a:t>
            </a:r>
            <a:r>
              <a:rPr lang="zh-CN" altLang="zh-CN" sz="2400" dirty="0">
                <a:solidFill>
                  <a:schemeClr val="tx1"/>
                </a:solidFill>
              </a:rPr>
              <a:t>。在一个汉字点阵中，凡笔画所到之处，记为“１”，否则记为“０”。汉字的字形通常采用点阵的方式产生。汉字点阵有</a:t>
            </a:r>
            <a:r>
              <a:rPr lang="en-US" altLang="zh-CN" sz="2400" dirty="0">
                <a:solidFill>
                  <a:schemeClr val="tx1"/>
                </a:solidFill>
              </a:rPr>
              <a:t>16×16</a:t>
            </a:r>
            <a:r>
              <a:rPr lang="zh-CN" altLang="zh-CN" sz="2400" dirty="0">
                <a:solidFill>
                  <a:schemeClr val="tx1"/>
                </a:solidFill>
              </a:rPr>
              <a:t>点阵、</a:t>
            </a:r>
            <a:r>
              <a:rPr lang="en-US" altLang="zh-CN" sz="2400" dirty="0">
                <a:solidFill>
                  <a:schemeClr val="tx1"/>
                </a:solidFill>
              </a:rPr>
              <a:t>32×32</a:t>
            </a:r>
            <a:r>
              <a:rPr lang="zh-CN" altLang="zh-CN" sz="2400" dirty="0">
                <a:solidFill>
                  <a:schemeClr val="tx1"/>
                </a:solidFill>
              </a:rPr>
              <a:t>点阵、</a:t>
            </a:r>
            <a:r>
              <a:rPr lang="en-US" altLang="zh-CN" sz="2400" dirty="0">
                <a:solidFill>
                  <a:schemeClr val="tx1"/>
                </a:solidFill>
              </a:rPr>
              <a:t>64×64</a:t>
            </a:r>
            <a:r>
              <a:rPr lang="zh-CN" altLang="zh-CN" sz="2400" dirty="0">
                <a:solidFill>
                  <a:schemeClr val="tx1"/>
                </a:solidFill>
              </a:rPr>
              <a:t>点阵，点阵不同，汉字字形码的长度也不同。点阵数越大，字形质量越高，字形码占用的字节数越多</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l="36380" t="28772" r="34790" b="30232"/>
          <a:stretch>
            <a:fillRect/>
          </a:stretch>
        </p:blipFill>
        <p:spPr bwMode="auto">
          <a:xfrm>
            <a:off x="5724128" y="2168860"/>
            <a:ext cx="2606675" cy="316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8E157DDD-EBDD-4C28-BD7A-6C864DCF8C8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063764"/>
            <a:ext cx="842493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en-US" altLang="zh-CN" sz="2400" dirty="0">
                <a:solidFill>
                  <a:srgbClr val="C00000"/>
                </a:solidFill>
              </a:rPr>
              <a:t>4</a:t>
            </a:r>
            <a:r>
              <a:rPr lang="zh-CN" altLang="zh-CN" sz="2400" dirty="0">
                <a:solidFill>
                  <a:srgbClr val="C00000"/>
                </a:solidFill>
              </a:rPr>
              <a:t>）汉字输入</a:t>
            </a:r>
            <a:r>
              <a:rPr lang="zh-CN" altLang="zh-CN" sz="2400" dirty="0" smtClean="0">
                <a:solidFill>
                  <a:srgbClr val="C00000"/>
                </a:solidFill>
              </a:rPr>
              <a:t>码</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汉字输入</a:t>
            </a:r>
            <a:r>
              <a:rPr lang="zh-CN" altLang="zh-CN" sz="2400" dirty="0">
                <a:solidFill>
                  <a:schemeClr val="tx1"/>
                </a:solidFill>
              </a:rPr>
              <a:t>码也称外码，是指</a:t>
            </a:r>
            <a:r>
              <a:rPr lang="zh-CN" altLang="zh-CN" sz="2400" dirty="0">
                <a:solidFill>
                  <a:srgbClr val="FF0000"/>
                </a:solidFill>
              </a:rPr>
              <a:t>从键盘上输入的代表汉字的编码</a:t>
            </a:r>
            <a:r>
              <a:rPr lang="zh-CN" altLang="zh-CN" sz="2400" dirty="0">
                <a:solidFill>
                  <a:schemeClr val="tx1"/>
                </a:solidFill>
              </a:rPr>
              <a:t>。汉字输入码有很多种类，大致可分为以下四类：</a:t>
            </a:r>
            <a:endParaRPr lang="zh-CN" altLang="zh-CN" sz="2400" dirty="0">
              <a:solidFill>
                <a:schemeClr val="tx1"/>
              </a:solidFill>
            </a:endParaRPr>
          </a:p>
          <a:p>
            <a:pPr lvl="1"/>
            <a:r>
              <a:rPr lang="en-US" altLang="zh-CN" sz="2400" dirty="0">
                <a:solidFill>
                  <a:srgbClr val="FF0000"/>
                </a:solidFill>
              </a:rPr>
              <a:t>①</a:t>
            </a:r>
            <a:r>
              <a:rPr lang="en-US" altLang="zh-CN" sz="2400" dirty="0">
                <a:solidFill>
                  <a:schemeClr val="tx1"/>
                </a:solidFill>
              </a:rPr>
              <a:t> </a:t>
            </a:r>
            <a:r>
              <a:rPr lang="zh-CN" altLang="zh-CN" sz="2400" dirty="0">
                <a:solidFill>
                  <a:schemeClr val="tx1"/>
                </a:solidFill>
              </a:rPr>
              <a:t>流水码。根据汉字的排列顺序</a:t>
            </a:r>
            <a:r>
              <a:rPr lang="zh-CN" altLang="zh-CN" sz="2400" dirty="0" smtClean="0">
                <a:solidFill>
                  <a:schemeClr val="tx1"/>
                </a:solidFill>
              </a:rPr>
              <a:t>形成</a:t>
            </a:r>
            <a:r>
              <a:rPr lang="zh-CN" altLang="en-US" sz="2400" dirty="0" smtClean="0">
                <a:solidFill>
                  <a:schemeClr val="tx1"/>
                </a:solidFill>
              </a:rPr>
              <a:t>的</a:t>
            </a:r>
            <a:r>
              <a:rPr lang="zh-CN" altLang="zh-CN" sz="2400" dirty="0" smtClean="0">
                <a:solidFill>
                  <a:schemeClr val="tx1"/>
                </a:solidFill>
              </a:rPr>
              <a:t>汉字编码</a:t>
            </a:r>
            <a:r>
              <a:rPr lang="zh-CN" altLang="zh-CN" sz="2400" dirty="0">
                <a:solidFill>
                  <a:schemeClr val="tx1"/>
                </a:solidFill>
              </a:rPr>
              <a:t>，如区位码、国标码、</a:t>
            </a:r>
            <a:r>
              <a:rPr lang="zh-CN" altLang="zh-CN" sz="2400" dirty="0" smtClean="0">
                <a:solidFill>
                  <a:schemeClr val="tx1"/>
                </a:solidFill>
              </a:rPr>
              <a:t>电</a:t>
            </a:r>
            <a:r>
              <a:rPr lang="en-US" altLang="zh-CN" sz="2400" dirty="0" smtClean="0">
                <a:solidFill>
                  <a:schemeClr val="tx1"/>
                </a:solidFill>
              </a:rPr>
              <a:t> </a:t>
            </a:r>
            <a:r>
              <a:rPr lang="zh-CN" altLang="zh-CN" sz="2400" dirty="0" smtClean="0">
                <a:solidFill>
                  <a:schemeClr val="tx1"/>
                </a:solidFill>
              </a:rPr>
              <a:t>报</a:t>
            </a:r>
            <a:r>
              <a:rPr lang="zh-CN" altLang="zh-CN" sz="2400" dirty="0">
                <a:solidFill>
                  <a:schemeClr val="tx1"/>
                </a:solidFill>
              </a:rPr>
              <a:t>码等。流水码输入法简单唯一，但较难记忆和掌握。</a:t>
            </a:r>
            <a:endParaRPr lang="zh-CN" altLang="zh-CN" sz="2400" dirty="0">
              <a:solidFill>
                <a:schemeClr val="tx1"/>
              </a:solidFill>
            </a:endParaRPr>
          </a:p>
          <a:p>
            <a:pPr lvl="1"/>
            <a:r>
              <a:rPr lang="en-US" altLang="zh-CN" sz="2400" dirty="0">
                <a:solidFill>
                  <a:srgbClr val="FF0000"/>
                </a:solidFill>
              </a:rPr>
              <a:t>②</a:t>
            </a:r>
            <a:r>
              <a:rPr lang="en-US" altLang="zh-CN" sz="2400" dirty="0">
                <a:solidFill>
                  <a:schemeClr val="tx1"/>
                </a:solidFill>
              </a:rPr>
              <a:t> </a:t>
            </a:r>
            <a:r>
              <a:rPr lang="zh-CN" altLang="zh-CN" sz="2400" dirty="0">
                <a:solidFill>
                  <a:schemeClr val="tx1"/>
                </a:solidFill>
              </a:rPr>
              <a:t>音码。根据汉字的读音进行编码，如全拼码、双拼码、简拼码等。音码输入法易于掌握，懂得汉语拼音即可，但重码率高，不便盲打。</a:t>
            </a:r>
            <a:endParaRPr lang="zh-CN" altLang="zh-CN" sz="2400" dirty="0">
              <a:solidFill>
                <a:schemeClr val="tx1"/>
              </a:solidFill>
            </a:endParaRPr>
          </a:p>
          <a:p>
            <a:pPr lvl="1"/>
            <a:r>
              <a:rPr lang="en-US" altLang="zh-CN" sz="2400" dirty="0">
                <a:solidFill>
                  <a:srgbClr val="FF0000"/>
                </a:solidFill>
              </a:rPr>
              <a:t>③</a:t>
            </a:r>
            <a:r>
              <a:rPr lang="en-US" altLang="zh-CN" sz="2400" dirty="0">
                <a:solidFill>
                  <a:schemeClr val="tx1"/>
                </a:solidFill>
              </a:rPr>
              <a:t> </a:t>
            </a:r>
            <a:r>
              <a:rPr lang="zh-CN" altLang="zh-CN" sz="2400" dirty="0">
                <a:solidFill>
                  <a:schemeClr val="tx1"/>
                </a:solidFill>
              </a:rPr>
              <a:t>形码。根据汉字的字形进行编码，如王码五笔、郑码、大众码等。</a:t>
            </a:r>
            <a:endParaRPr lang="zh-CN" altLang="zh-CN" sz="2400" dirty="0">
              <a:solidFill>
                <a:schemeClr val="tx1"/>
              </a:solidFill>
            </a:endParaRPr>
          </a:p>
          <a:p>
            <a:pPr lvl="1"/>
            <a:r>
              <a:rPr lang="en-US" altLang="zh-CN" sz="2400" dirty="0">
                <a:solidFill>
                  <a:srgbClr val="FF0000"/>
                </a:solidFill>
              </a:rPr>
              <a:t>④ </a:t>
            </a:r>
            <a:r>
              <a:rPr lang="zh-CN" altLang="zh-CN" sz="2400" dirty="0">
                <a:solidFill>
                  <a:schemeClr val="tx1"/>
                </a:solidFill>
              </a:rPr>
              <a:t>音形码。根据汉字的字音和字形进行汉字编码，如表形码、首尾码、钱码等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CC59C47F-0292-4E24-9DC4-B46695103DA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221718"/>
            <a:ext cx="8496943"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C00000"/>
                </a:solidFill>
              </a:rPr>
              <a:t>2.</a:t>
            </a:r>
            <a:r>
              <a:rPr lang="zh-CN" altLang="zh-CN" sz="2800" dirty="0">
                <a:solidFill>
                  <a:srgbClr val="C00000"/>
                </a:solidFill>
              </a:rPr>
              <a:t>其他常用</a:t>
            </a:r>
            <a:r>
              <a:rPr lang="zh-CN" altLang="zh-CN" sz="2800" dirty="0" smtClean="0">
                <a:solidFill>
                  <a:srgbClr val="C00000"/>
                </a:solidFill>
              </a:rPr>
              <a:t>汉字编码</a:t>
            </a:r>
            <a:endParaRPr lang="en-US" altLang="zh-CN" sz="2800" dirty="0" smtClean="0">
              <a:solidFill>
                <a:srgbClr val="C00000"/>
              </a:solidFill>
            </a:endParaRPr>
          </a:p>
          <a:p>
            <a:endParaRPr lang="zh-CN" altLang="zh-CN" sz="1200" dirty="0">
              <a:solidFill>
                <a:schemeClr val="tx1"/>
              </a:solidFill>
            </a:endParaRPr>
          </a:p>
          <a:p>
            <a:r>
              <a:rPr lang="zh-CN" altLang="zh-CN" sz="2800" dirty="0">
                <a:solidFill>
                  <a:srgbClr val="FF0000"/>
                </a:solidFill>
              </a:rPr>
              <a:t>（</a:t>
            </a:r>
            <a:r>
              <a:rPr lang="en-US" altLang="zh-CN" sz="2800" dirty="0">
                <a:solidFill>
                  <a:srgbClr val="FF0000"/>
                </a:solidFill>
              </a:rPr>
              <a:t>1</a:t>
            </a:r>
            <a:r>
              <a:rPr lang="zh-CN" altLang="zh-CN" sz="2800" dirty="0">
                <a:solidFill>
                  <a:srgbClr val="FF0000"/>
                </a:solidFill>
              </a:rPr>
              <a:t>）</a:t>
            </a:r>
            <a:r>
              <a:rPr lang="en-US" altLang="zh-CN" sz="2800" dirty="0" smtClean="0">
                <a:solidFill>
                  <a:srgbClr val="FF0000"/>
                </a:solidFill>
              </a:rPr>
              <a:t>BIG-5</a:t>
            </a:r>
            <a:endParaRPr lang="zh-CN" altLang="zh-CN" sz="2800" dirty="0">
              <a:solidFill>
                <a:srgbClr val="FF0000"/>
              </a:solidFill>
            </a:endParaRPr>
          </a:p>
          <a:p>
            <a:r>
              <a:rPr lang="en-US" altLang="zh-CN" sz="2800" dirty="0" smtClean="0">
                <a:solidFill>
                  <a:schemeClr val="tx1"/>
                </a:solidFill>
              </a:rPr>
              <a:t>        BIG-5</a:t>
            </a:r>
            <a:r>
              <a:rPr lang="zh-CN" altLang="zh-CN" sz="2800" dirty="0">
                <a:solidFill>
                  <a:schemeClr val="tx1"/>
                </a:solidFill>
              </a:rPr>
              <a:t>是一种繁体字编码方案，又称大五码，主要为香港与台湾地区使用。</a:t>
            </a:r>
            <a:r>
              <a:rPr lang="en-US" altLang="zh-CN" sz="2800" dirty="0">
                <a:solidFill>
                  <a:srgbClr val="C00000"/>
                </a:solidFill>
              </a:rPr>
              <a:t>BIG-5</a:t>
            </a:r>
            <a:r>
              <a:rPr lang="zh-CN" altLang="zh-CN" sz="2800" dirty="0">
                <a:solidFill>
                  <a:srgbClr val="C00000"/>
                </a:solidFill>
              </a:rPr>
              <a:t>码收录</a:t>
            </a:r>
            <a:r>
              <a:rPr lang="en-US" altLang="zh-CN" sz="2800" dirty="0">
                <a:solidFill>
                  <a:srgbClr val="C00000"/>
                </a:solidFill>
              </a:rPr>
              <a:t>13461</a:t>
            </a:r>
            <a:r>
              <a:rPr lang="zh-CN" altLang="zh-CN" sz="2800" dirty="0">
                <a:solidFill>
                  <a:srgbClr val="C00000"/>
                </a:solidFill>
              </a:rPr>
              <a:t>个符号和汉字</a:t>
            </a:r>
            <a:r>
              <a:rPr lang="zh-CN" altLang="zh-CN" sz="2800" dirty="0">
                <a:solidFill>
                  <a:schemeClr val="tx1"/>
                </a:solidFill>
              </a:rPr>
              <a:t>，每个汉字由两个字节构成，第一个字节的范围在</a:t>
            </a:r>
            <a:r>
              <a:rPr lang="en-US" altLang="zh-CN" sz="2800" dirty="0">
                <a:solidFill>
                  <a:schemeClr val="tx1"/>
                </a:solidFill>
              </a:rPr>
              <a:t>A0H-FEH</a:t>
            </a:r>
            <a:r>
              <a:rPr lang="zh-CN" altLang="zh-CN" sz="2800" dirty="0">
                <a:solidFill>
                  <a:schemeClr val="tx1"/>
                </a:solidFill>
              </a:rPr>
              <a:t>之间，第二个字节的范围不连续，分别为</a:t>
            </a:r>
            <a:r>
              <a:rPr lang="en-US" altLang="zh-CN" sz="2800" dirty="0">
                <a:solidFill>
                  <a:schemeClr val="tx1"/>
                </a:solidFill>
              </a:rPr>
              <a:t>40H-7EH</a:t>
            </a:r>
            <a:r>
              <a:rPr lang="zh-CN" altLang="zh-CN" sz="2800" dirty="0">
                <a:solidFill>
                  <a:schemeClr val="tx1"/>
                </a:solidFill>
              </a:rPr>
              <a:t>和</a:t>
            </a:r>
            <a:r>
              <a:rPr lang="en-US" altLang="zh-CN" sz="2800" dirty="0">
                <a:solidFill>
                  <a:schemeClr val="tx1"/>
                </a:solidFill>
              </a:rPr>
              <a:t>A1H-FEH</a:t>
            </a:r>
            <a:r>
              <a:rPr lang="zh-CN" altLang="zh-CN" sz="2800" dirty="0">
                <a:solidFill>
                  <a:schemeClr val="tx1"/>
                </a:solidFill>
              </a:rPr>
              <a:t>。因此。其第一个字节的最高位总是</a:t>
            </a:r>
            <a:r>
              <a:rPr lang="en-US" altLang="zh-CN" sz="2800" dirty="0">
                <a:solidFill>
                  <a:schemeClr val="tx1"/>
                </a:solidFill>
              </a:rPr>
              <a:t>1</a:t>
            </a:r>
            <a:r>
              <a:rPr lang="zh-CN" altLang="zh-CN" sz="2800" dirty="0">
                <a:solidFill>
                  <a:schemeClr val="tx1"/>
                </a:solidFill>
              </a:rPr>
              <a:t>，第二字节的最高位可能是</a:t>
            </a:r>
            <a:r>
              <a:rPr lang="en-US" altLang="zh-CN" sz="2800" dirty="0">
                <a:solidFill>
                  <a:schemeClr val="tx1"/>
                </a:solidFill>
              </a:rPr>
              <a:t>1</a:t>
            </a:r>
            <a:r>
              <a:rPr lang="zh-CN" altLang="zh-CN" sz="2800" dirty="0">
                <a:solidFill>
                  <a:schemeClr val="tx1"/>
                </a:solidFill>
              </a:rPr>
              <a:t>或</a:t>
            </a:r>
            <a:r>
              <a:rPr lang="en-US" altLang="zh-CN" sz="2800" dirty="0">
                <a:solidFill>
                  <a:schemeClr val="tx1"/>
                </a:solidFill>
              </a:rPr>
              <a:t>0</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5EF3E-968A-42F6-9051-B0C0C0941FB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836712"/>
            <a:ext cx="8460939"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FF0000"/>
                </a:solidFill>
              </a:rPr>
              <a:t>（</a:t>
            </a:r>
            <a:r>
              <a:rPr lang="en-US" altLang="zh-CN" sz="2800" dirty="0">
                <a:solidFill>
                  <a:srgbClr val="FF0000"/>
                </a:solidFill>
              </a:rPr>
              <a:t>2</a:t>
            </a:r>
            <a:r>
              <a:rPr lang="zh-CN" altLang="zh-CN" sz="2800" dirty="0">
                <a:solidFill>
                  <a:srgbClr val="FF0000"/>
                </a:solidFill>
              </a:rPr>
              <a:t>）</a:t>
            </a:r>
            <a:r>
              <a:rPr lang="en-US" altLang="zh-CN" sz="2800" dirty="0" smtClean="0">
                <a:solidFill>
                  <a:srgbClr val="FF0000"/>
                </a:solidFill>
              </a:rPr>
              <a:t>GBK</a:t>
            </a:r>
            <a:endParaRPr lang="zh-CN" altLang="zh-CN" sz="2800" dirty="0">
              <a:solidFill>
                <a:srgbClr val="FF0000"/>
              </a:solidFill>
            </a:endParaRPr>
          </a:p>
          <a:p>
            <a:r>
              <a:rPr lang="en-US" altLang="zh-CN" sz="2800" dirty="0" smtClean="0">
                <a:solidFill>
                  <a:schemeClr val="tx1"/>
                </a:solidFill>
              </a:rPr>
              <a:t>        </a:t>
            </a:r>
            <a:r>
              <a:rPr lang="en-US" altLang="zh-CN" sz="2800" dirty="0">
                <a:solidFill>
                  <a:schemeClr val="tx1"/>
                </a:solidFill>
              </a:rPr>
              <a:t>GBK</a:t>
            </a:r>
            <a:r>
              <a:rPr lang="zh-CN" altLang="zh-CN" sz="2800" dirty="0">
                <a:solidFill>
                  <a:schemeClr val="tx1"/>
                </a:solidFill>
              </a:rPr>
              <a:t>编码是在</a:t>
            </a:r>
            <a:r>
              <a:rPr lang="en-US" altLang="zh-CN" sz="2800" dirty="0">
                <a:solidFill>
                  <a:schemeClr val="tx1"/>
                </a:solidFill>
              </a:rPr>
              <a:t>GB2312-80</a:t>
            </a:r>
            <a:r>
              <a:rPr lang="zh-CN" altLang="zh-CN" sz="2800" dirty="0">
                <a:solidFill>
                  <a:schemeClr val="tx1"/>
                </a:solidFill>
              </a:rPr>
              <a:t>标准基础上的内码扩展规范，使用了双字节编码方案</a:t>
            </a:r>
            <a:r>
              <a:rPr lang="zh-CN" altLang="zh-CN" sz="2800" dirty="0" smtClean="0">
                <a:solidFill>
                  <a:schemeClr val="tx1"/>
                </a:solidFill>
              </a:rPr>
              <a:t>，</a:t>
            </a:r>
            <a:r>
              <a:rPr lang="zh-CN" altLang="zh-CN" sz="2800" dirty="0" smtClean="0">
                <a:solidFill>
                  <a:srgbClr val="C00000"/>
                </a:solidFill>
              </a:rPr>
              <a:t>共</a:t>
            </a:r>
            <a:r>
              <a:rPr lang="zh-CN" altLang="zh-CN" sz="2800" dirty="0">
                <a:solidFill>
                  <a:srgbClr val="C00000"/>
                </a:solidFill>
              </a:rPr>
              <a:t>收录了</a:t>
            </a:r>
            <a:r>
              <a:rPr lang="en-US" altLang="zh-CN" sz="2800" dirty="0">
                <a:solidFill>
                  <a:srgbClr val="C00000"/>
                </a:solidFill>
              </a:rPr>
              <a:t>21003</a:t>
            </a:r>
            <a:r>
              <a:rPr lang="zh-CN" altLang="zh-CN" sz="2800" dirty="0">
                <a:solidFill>
                  <a:srgbClr val="C00000"/>
                </a:solidFill>
              </a:rPr>
              <a:t>个汉字，完全兼容</a:t>
            </a:r>
            <a:r>
              <a:rPr lang="en-US" altLang="zh-CN" sz="2800" dirty="0">
                <a:solidFill>
                  <a:srgbClr val="C00000"/>
                </a:solidFill>
              </a:rPr>
              <a:t>GB2312-80</a:t>
            </a:r>
            <a:r>
              <a:rPr lang="zh-CN" altLang="zh-CN" sz="2800" dirty="0">
                <a:solidFill>
                  <a:srgbClr val="C00000"/>
                </a:solidFill>
              </a:rPr>
              <a:t>标准</a:t>
            </a:r>
            <a:r>
              <a:rPr lang="zh-CN" altLang="zh-CN" sz="2800" dirty="0">
                <a:solidFill>
                  <a:schemeClr val="tx1"/>
                </a:solidFill>
              </a:rPr>
              <a:t>，支持国际标准</a:t>
            </a:r>
            <a:r>
              <a:rPr lang="en-US" altLang="zh-CN" sz="2800" dirty="0">
                <a:solidFill>
                  <a:schemeClr val="tx1"/>
                </a:solidFill>
              </a:rPr>
              <a:t>ISO/IEC10646-1</a:t>
            </a:r>
            <a:r>
              <a:rPr lang="zh-CN" altLang="zh-CN" sz="2800" dirty="0">
                <a:solidFill>
                  <a:schemeClr val="tx1"/>
                </a:solidFill>
              </a:rPr>
              <a:t>和国家标准</a:t>
            </a:r>
            <a:r>
              <a:rPr lang="en-US" altLang="zh-CN" sz="2800" dirty="0">
                <a:solidFill>
                  <a:schemeClr val="tx1"/>
                </a:solidFill>
              </a:rPr>
              <a:t>GB13000-1</a:t>
            </a:r>
            <a:r>
              <a:rPr lang="zh-CN" altLang="zh-CN" sz="2800" dirty="0">
                <a:solidFill>
                  <a:schemeClr val="tx1"/>
                </a:solidFill>
              </a:rPr>
              <a:t>中的全部中日韩汉字，并包含了</a:t>
            </a:r>
            <a:r>
              <a:rPr lang="en-US" altLang="zh-CN" sz="2800" dirty="0">
                <a:solidFill>
                  <a:schemeClr val="tx1"/>
                </a:solidFill>
              </a:rPr>
              <a:t>BIG5</a:t>
            </a:r>
            <a:r>
              <a:rPr lang="zh-CN" altLang="zh-CN" sz="2800" dirty="0">
                <a:solidFill>
                  <a:schemeClr val="tx1"/>
                </a:solidFill>
              </a:rPr>
              <a:t>编码中的所有汉字</a:t>
            </a:r>
            <a:r>
              <a:rPr lang="zh-CN" altLang="zh-CN" sz="2800" dirty="0" smtClean="0">
                <a:solidFill>
                  <a:schemeClr val="tx1"/>
                </a:solidFill>
              </a:rPr>
              <a:t>。</a:t>
            </a:r>
            <a:endParaRPr lang="en-US" altLang="zh-CN" sz="2800" dirty="0" smtClean="0">
              <a:solidFill>
                <a:schemeClr val="tx1"/>
              </a:solidFill>
            </a:endParaRPr>
          </a:p>
          <a:p>
            <a:endParaRPr lang="en-US" altLang="zh-CN" sz="1200" dirty="0" smtClean="0">
              <a:solidFill>
                <a:schemeClr val="tx1"/>
              </a:solidFill>
            </a:endParaRPr>
          </a:p>
          <a:p>
            <a:r>
              <a:rPr lang="zh-CN" altLang="zh-CN" sz="2800" dirty="0" smtClean="0">
                <a:solidFill>
                  <a:srgbClr val="FF0000"/>
                </a:solidFill>
              </a:rPr>
              <a:t>（</a:t>
            </a:r>
            <a:r>
              <a:rPr lang="en-US" altLang="zh-CN" sz="2800" dirty="0">
                <a:solidFill>
                  <a:srgbClr val="FF0000"/>
                </a:solidFill>
              </a:rPr>
              <a:t>3</a:t>
            </a:r>
            <a:r>
              <a:rPr lang="zh-CN" altLang="zh-CN" sz="2800" dirty="0">
                <a:solidFill>
                  <a:srgbClr val="FF0000"/>
                </a:solidFill>
              </a:rPr>
              <a:t>）</a:t>
            </a:r>
            <a:r>
              <a:rPr lang="en-US" altLang="zh-CN" sz="2800" dirty="0">
                <a:solidFill>
                  <a:srgbClr val="FF0000"/>
                </a:solidFill>
              </a:rPr>
              <a:t>Unicode</a:t>
            </a:r>
            <a:r>
              <a:rPr lang="zh-CN" altLang="zh-CN" sz="2800" dirty="0" smtClean="0">
                <a:solidFill>
                  <a:srgbClr val="FF0000"/>
                </a:solidFill>
              </a:rPr>
              <a:t>编码</a:t>
            </a:r>
            <a:endParaRPr lang="zh-CN" altLang="zh-CN" sz="2800" dirty="0">
              <a:solidFill>
                <a:srgbClr val="FF0000"/>
              </a:solidFill>
            </a:endParaRPr>
          </a:p>
          <a:p>
            <a:r>
              <a:rPr lang="en-US" altLang="zh-CN" sz="2800" dirty="0" smtClean="0">
                <a:solidFill>
                  <a:schemeClr val="tx1"/>
                </a:solidFill>
              </a:rPr>
              <a:t>        Unicode</a:t>
            </a:r>
            <a:r>
              <a:rPr lang="zh-CN" altLang="zh-CN" sz="2800" dirty="0">
                <a:solidFill>
                  <a:schemeClr val="tx1"/>
                </a:solidFill>
              </a:rPr>
              <a:t>（</a:t>
            </a:r>
            <a:r>
              <a:rPr lang="en-US" altLang="zh-CN" sz="2800" dirty="0">
                <a:solidFill>
                  <a:schemeClr val="tx1"/>
                </a:solidFill>
              </a:rPr>
              <a:t>Universal Code</a:t>
            </a:r>
            <a:r>
              <a:rPr lang="zh-CN" altLang="zh-CN" sz="2800" dirty="0">
                <a:solidFill>
                  <a:schemeClr val="tx1"/>
                </a:solidFill>
              </a:rPr>
              <a:t>的缩略语，称为通用码或统一码、万国码）是当前国际上最通用的字符编码规范，它为全世界所有语言的每个字符都设定了统一并且唯一</a:t>
            </a:r>
            <a:r>
              <a:rPr lang="zh-CN" altLang="zh-CN" sz="2800" dirty="0" smtClean="0">
                <a:solidFill>
                  <a:schemeClr val="tx1"/>
                </a:solidFill>
              </a:rPr>
              <a:t>的</a:t>
            </a:r>
            <a:r>
              <a:rPr lang="zh-CN" altLang="en-US" sz="2800" dirty="0">
                <a:solidFill>
                  <a:schemeClr val="tx1"/>
                </a:solidFill>
              </a:rPr>
              <a:t>二进制</a:t>
            </a:r>
            <a:r>
              <a:rPr lang="zh-CN" altLang="zh-CN" sz="2800" dirty="0" smtClean="0">
                <a:solidFill>
                  <a:schemeClr val="tx1"/>
                </a:solidFill>
              </a:rPr>
              <a:t>编码</a:t>
            </a:r>
            <a:r>
              <a:rPr lang="zh-CN" altLang="zh-CN" sz="2800" dirty="0">
                <a:solidFill>
                  <a:schemeClr val="tx1"/>
                </a:solidFill>
              </a:rPr>
              <a:t>，以满足跨语言、跨平台进行文本转换、处理的要求。</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00CA36D-01F7-40B3-B29A-2D4B019A9F1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287524" y="1088740"/>
            <a:ext cx="864096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1</a:t>
            </a:r>
            <a:r>
              <a:rPr lang="en-US" altLang="zh-CN" sz="2800" dirty="0">
                <a:solidFill>
                  <a:srgbClr val="C00000"/>
                </a:solidFill>
              </a:rPr>
              <a:t>. </a:t>
            </a:r>
            <a:r>
              <a:rPr lang="zh-CN" altLang="zh-CN" sz="2800" dirty="0">
                <a:solidFill>
                  <a:srgbClr val="C00000"/>
                </a:solidFill>
              </a:rPr>
              <a:t>按处理对象分类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处理对象与数据表示方式的不同，</a:t>
            </a:r>
            <a:r>
              <a:rPr lang="zh-CN" altLang="zh-CN" sz="2800" dirty="0" smtClean="0">
                <a:solidFill>
                  <a:schemeClr val="tx1"/>
                </a:solidFill>
              </a:rPr>
              <a:t>计算机可分为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数字计算机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模拟计算机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混合计算机</a:t>
            </a:r>
            <a:endParaRPr lang="en-US" altLang="zh-CN" sz="2800" dirty="0">
              <a:solidFill>
                <a:schemeClr val="tx1"/>
              </a:solidFill>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按用途分类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计算机用途与使用范围的不同，计算机可</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通用计算机</a:t>
            </a:r>
            <a:r>
              <a:rPr lang="zh-CN" altLang="en-US" sz="2800" dirty="0" smtClean="0">
                <a:solidFill>
                  <a:schemeClr val="tx1"/>
                </a:solidFill>
              </a:rPr>
              <a:t>：解决日常问题</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专用计算机</a:t>
            </a:r>
            <a:r>
              <a:rPr lang="zh-CN" altLang="en-US" sz="2800" dirty="0" smtClean="0">
                <a:solidFill>
                  <a:schemeClr val="tx1"/>
                </a:solidFill>
              </a:rPr>
              <a:t>：解决一个或一类特定问题</a:t>
            </a:r>
            <a:endParaRPr lang="zh-CN" altLang="zh-CN" sz="2800" dirty="0">
              <a:solidFill>
                <a:schemeClr val="tx1"/>
              </a:solidFill>
            </a:endParaRPr>
          </a:p>
          <a:p>
            <a:pPr marL="0" indent="0"/>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1090" y="836712"/>
            <a:ext cx="3486794" cy="792088"/>
          </a:xfrm>
          <a:gradFill rotWithShape="0">
            <a:gsLst>
              <a:gs pos="0">
                <a:schemeClr val="bg1"/>
              </a:gs>
              <a:gs pos="100000">
                <a:schemeClr val="accent1"/>
              </a:gs>
            </a:gsLst>
            <a:lin ang="18900000" scaled="1"/>
          </a:gradFill>
        </p:spPr>
        <p:txBody>
          <a:bodyPr/>
          <a:lstStyle/>
          <a:p>
            <a:pPr algn="l"/>
            <a:r>
              <a:rPr lang="zh-CN" altLang="en-US" sz="2800" b="1" dirty="0">
                <a:solidFill>
                  <a:srgbClr val="FF3300"/>
                </a:solidFill>
                <a:latin typeface="楷体_GB2312" pitchFamily="49" charset="-122"/>
                <a:ea typeface="楷体_GB2312" pitchFamily="49" charset="-122"/>
              </a:rPr>
              <a:t>汉字编码之间的关系</a:t>
            </a:r>
            <a:endParaRPr lang="zh-CN" altLang="en-US" sz="2800" b="1" dirty="0">
              <a:solidFill>
                <a:srgbClr val="FF3300"/>
              </a:solidFill>
              <a:latin typeface="楷体_GB2312" pitchFamily="49" charset="-122"/>
              <a:ea typeface="楷体_GB2312" pitchFamily="49" charset="-122"/>
            </a:endParaRPr>
          </a:p>
        </p:txBody>
      </p:sp>
      <p:sp>
        <p:nvSpPr>
          <p:cNvPr id="103427" name="Rectangle 3"/>
          <p:cNvSpPr>
            <a:spLocks noGrp="1" noChangeArrowheads="1"/>
          </p:cNvSpPr>
          <p:nvPr>
            <p:ph type="body" idx="1"/>
          </p:nvPr>
        </p:nvSpPr>
        <p:spPr>
          <a:xfrm>
            <a:off x="0" y="1051520"/>
            <a:ext cx="9144000" cy="5257800"/>
          </a:xfrm>
        </p:spPr>
        <p:txBody>
          <a:bodyPr anchor="ctr"/>
          <a:lstStyle/>
          <a:p>
            <a:pPr marL="751205" lvl="1" algn="ctr">
              <a:buFontTx/>
              <a:buChar char=" "/>
            </a:pPr>
            <a:r>
              <a:rPr lang="en-US" altLang="zh-CN" sz="2400" dirty="0">
                <a:solidFill>
                  <a:schemeClr val="bg1"/>
                </a:solidFill>
                <a:latin typeface="宋体" panose="02010600030101010101" pitchFamily="2" charset="-122"/>
                <a:ea typeface="宋体" panose="02010600030101010101" pitchFamily="2" charset="-122"/>
              </a:rPr>
              <a:t>        </a:t>
            </a:r>
            <a:endParaRPr lang="en-US" altLang="zh-CN" sz="2400" dirty="0">
              <a:solidFill>
                <a:schemeClr val="bg1"/>
              </a:solidFill>
              <a:latin typeface="宋体" panose="02010600030101010101" pitchFamily="2" charset="-122"/>
              <a:ea typeface="宋体" panose="02010600030101010101" pitchFamily="2" charset="-122"/>
            </a:endParaRPr>
          </a:p>
        </p:txBody>
      </p:sp>
      <p:sp>
        <p:nvSpPr>
          <p:cNvPr id="103428" name="Text Box 4"/>
          <p:cNvSpPr txBox="1">
            <a:spLocks noChangeArrowheads="1"/>
          </p:cNvSpPr>
          <p:nvPr/>
        </p:nvSpPr>
        <p:spPr bwMode="auto">
          <a:xfrm>
            <a:off x="3299520" y="1665312"/>
            <a:ext cx="3021013" cy="381000"/>
          </a:xfrm>
          <a:prstGeom prst="rect">
            <a:avLst/>
          </a:prstGeom>
          <a:solidFill>
            <a:srgbClr val="FFFFFF"/>
          </a:solidFill>
          <a:ln w="9525">
            <a:solidFill>
              <a:srgbClr val="000000"/>
            </a:solidFill>
            <a:miter lim="800000"/>
          </a:ln>
        </p:spPr>
        <p:txBody>
          <a:bodyPr lIns="0" tIns="36000" rIns="0" bIns="36000" anchor="ctr"/>
          <a:lstStyle/>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其他系统的汉字编码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latin typeface="宋体" panose="02010600030101010101" pitchFamily="2" charset="-122"/>
              <a:ea typeface="宋体" panose="02010600030101010101" pitchFamily="2" charset="-122"/>
            </a:endParaRPr>
          </a:p>
        </p:txBody>
      </p:sp>
      <p:sp>
        <p:nvSpPr>
          <p:cNvPr id="103429" name="Text Box 5"/>
          <p:cNvSpPr txBox="1">
            <a:spLocks noChangeArrowheads="1"/>
          </p:cNvSpPr>
          <p:nvPr/>
        </p:nvSpPr>
        <p:spPr bwMode="auto">
          <a:xfrm>
            <a:off x="3890070" y="2668612"/>
            <a:ext cx="1812925" cy="1095375"/>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交换码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（国标码）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0" name="Text Box 6"/>
          <p:cNvSpPr txBox="1">
            <a:spLocks noChangeArrowheads="1"/>
          </p:cNvSpPr>
          <p:nvPr/>
        </p:nvSpPr>
        <p:spPr bwMode="auto">
          <a:xfrm>
            <a:off x="6750745" y="4560912"/>
            <a:ext cx="792163" cy="1306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lnSpc>
                <a:spcPct val="115000"/>
              </a:lnSpc>
            </a:pPr>
            <a:r>
              <a:rPr lang="zh-CN" altLang="en-US" sz="2000" b="1" dirty="0">
                <a:solidFill>
                  <a:schemeClr val="tx1"/>
                </a:solidFill>
                <a:ea typeface="宋体" panose="02010600030101010101" pitchFamily="2" charset="-122"/>
              </a:rPr>
              <a:t>显示</a:t>
            </a:r>
            <a:endParaRPr lang="zh-CN" altLang="en-US" sz="2000" b="1" dirty="0">
              <a:solidFill>
                <a:schemeClr val="tx1"/>
              </a:solidFill>
              <a:ea typeface="宋体" panose="02010600030101010101" pitchFamily="2" charset="-122"/>
            </a:endParaRPr>
          </a:p>
          <a:p>
            <a:pPr algn="ctr" eaLnBrk="0" hangingPunct="0">
              <a:lnSpc>
                <a:spcPct val="115000"/>
              </a:lnSpc>
            </a:pPr>
            <a:r>
              <a:rPr lang="zh-CN" altLang="en-US" sz="2000" b="1" dirty="0">
                <a:solidFill>
                  <a:schemeClr val="tx1"/>
                </a:solidFill>
                <a:ea typeface="宋体" panose="02010600030101010101" pitchFamily="2" charset="-122"/>
              </a:rPr>
              <a:t>打印</a:t>
            </a:r>
            <a:endParaRPr lang="zh-CN" altLang="en-US" sz="2000" b="1" dirty="0">
              <a:solidFill>
                <a:schemeClr val="tx1"/>
              </a:solidFill>
              <a:ea typeface="宋体" panose="02010600030101010101" pitchFamily="2" charset="-122"/>
            </a:endParaRPr>
          </a:p>
        </p:txBody>
      </p:sp>
      <p:sp>
        <p:nvSpPr>
          <p:cNvPr id="103431" name="Text Box 7"/>
          <p:cNvSpPr txBox="1">
            <a:spLocks noChangeArrowheads="1"/>
          </p:cNvSpPr>
          <p:nvPr/>
        </p:nvSpPr>
        <p:spPr bwMode="auto">
          <a:xfrm>
            <a:off x="1569145" y="4832375"/>
            <a:ext cx="7921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ea typeface="宋体" panose="02010600030101010101" pitchFamily="2" charset="-122"/>
              </a:rPr>
              <a:t>输入</a:t>
            </a:r>
            <a:endParaRPr lang="zh-CN" altLang="en-US" sz="2400" b="1" dirty="0">
              <a:solidFill>
                <a:schemeClr val="tx1"/>
              </a:solidFill>
              <a:ea typeface="宋体" panose="02010600030101010101" pitchFamily="2" charset="-122"/>
            </a:endParaRPr>
          </a:p>
        </p:txBody>
      </p:sp>
      <p:sp>
        <p:nvSpPr>
          <p:cNvPr id="103432" name="Line 8"/>
          <p:cNvSpPr>
            <a:spLocks noChangeShapeType="1"/>
          </p:cNvSpPr>
          <p:nvPr/>
        </p:nvSpPr>
        <p:spPr bwMode="auto">
          <a:xfrm>
            <a:off x="6568183" y="5264175"/>
            <a:ext cx="1111250"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3" name="Line 9"/>
          <p:cNvSpPr>
            <a:spLocks noChangeShapeType="1"/>
          </p:cNvSpPr>
          <p:nvPr/>
        </p:nvSpPr>
        <p:spPr bwMode="auto">
          <a:xfrm>
            <a:off x="5236270" y="5264175"/>
            <a:ext cx="5857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4" name="Line 10"/>
          <p:cNvSpPr>
            <a:spLocks noChangeShapeType="1"/>
          </p:cNvSpPr>
          <p:nvPr/>
        </p:nvSpPr>
        <p:spPr bwMode="auto">
          <a:xfrm>
            <a:off x="3880545" y="5264175"/>
            <a:ext cx="59213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5" name="Line 11"/>
          <p:cNvSpPr>
            <a:spLocks noChangeShapeType="1"/>
          </p:cNvSpPr>
          <p:nvPr/>
        </p:nvSpPr>
        <p:spPr bwMode="auto">
          <a:xfrm>
            <a:off x="1432620" y="5372125"/>
            <a:ext cx="9286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6" name="Line 12"/>
          <p:cNvSpPr>
            <a:spLocks noChangeShapeType="1"/>
          </p:cNvSpPr>
          <p:nvPr/>
        </p:nvSpPr>
        <p:spPr bwMode="auto">
          <a:xfrm flipH="1">
            <a:off x="4823520" y="2046312"/>
            <a:ext cx="0" cy="609600"/>
          </a:xfrm>
          <a:prstGeom prst="line">
            <a:avLst/>
          </a:prstGeom>
          <a:noFill/>
          <a:ln w="9525">
            <a:solidFill>
              <a:srgbClr val="C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37" name="Line 13"/>
          <p:cNvSpPr>
            <a:spLocks noChangeShapeType="1"/>
          </p:cNvSpPr>
          <p:nvPr/>
        </p:nvSpPr>
        <p:spPr bwMode="auto">
          <a:xfrm>
            <a:off x="4818758" y="3751287"/>
            <a:ext cx="0" cy="682625"/>
          </a:xfrm>
          <a:prstGeom prst="line">
            <a:avLst/>
          </a:prstGeom>
          <a:noFill/>
          <a:ln w="9525">
            <a:solidFill>
              <a:srgbClr val="C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8" name="Rectangle 14"/>
          <p:cNvSpPr>
            <a:spLocks noChangeArrowheads="1"/>
          </p:cNvSpPr>
          <p:nvPr/>
        </p:nvSpPr>
        <p:spPr bwMode="auto">
          <a:xfrm>
            <a:off x="4480620" y="4398987"/>
            <a:ext cx="760413"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机内</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9" name="Rectangle 15"/>
          <p:cNvSpPr>
            <a:spLocks noChangeArrowheads="1"/>
          </p:cNvSpPr>
          <p:nvPr/>
        </p:nvSpPr>
        <p:spPr bwMode="auto">
          <a:xfrm>
            <a:off x="5831583" y="4398987"/>
            <a:ext cx="760412"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字形</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0" name="Rectangle 16"/>
          <p:cNvSpPr>
            <a:spLocks noChangeArrowheads="1"/>
          </p:cNvSpPr>
          <p:nvPr/>
        </p:nvSpPr>
        <p:spPr bwMode="auto">
          <a:xfrm>
            <a:off x="7688958" y="4614887"/>
            <a:ext cx="1096962"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ea typeface="宋体" panose="02010600030101010101" pitchFamily="2" charset="-122"/>
              </a:rPr>
              <a:t>汉字</a:t>
            </a:r>
            <a:endParaRPr lang="zh-CN" altLang="en-US" sz="2400" b="1" dirty="0">
              <a:solidFill>
                <a:schemeClr val="tx1"/>
              </a:solidFill>
              <a:ea typeface="宋体" panose="02010600030101010101" pitchFamily="2" charset="-122"/>
            </a:endParaRPr>
          </a:p>
          <a:p>
            <a:pPr algn="ctr" eaLnBrk="0" hangingPunct="0">
              <a:lnSpc>
                <a:spcPct val="96000"/>
              </a:lnSpc>
            </a:pPr>
            <a:r>
              <a:rPr lang="zh-CN" altLang="en-US" sz="2400" b="1" dirty="0">
                <a:solidFill>
                  <a:schemeClr val="tx1"/>
                </a:solidFill>
                <a:ea typeface="宋体" panose="02010600030101010101" pitchFamily="2" charset="-122"/>
              </a:rPr>
              <a:t>信息</a:t>
            </a:r>
            <a:endParaRPr lang="zh-CN" altLang="en-US" sz="2400" b="1" dirty="0">
              <a:solidFill>
                <a:schemeClr val="tx1"/>
              </a:solidFill>
              <a:ea typeface="宋体" panose="02010600030101010101" pitchFamily="2" charset="-122"/>
            </a:endParaRPr>
          </a:p>
        </p:txBody>
      </p:sp>
      <p:sp>
        <p:nvSpPr>
          <p:cNvPr id="103441" name="Rectangle 17"/>
          <p:cNvSpPr>
            <a:spLocks noChangeArrowheads="1"/>
          </p:cNvSpPr>
          <p:nvPr/>
        </p:nvSpPr>
        <p:spPr bwMode="auto">
          <a:xfrm>
            <a:off x="2361308" y="4506937"/>
            <a:ext cx="1435100" cy="1406525"/>
          </a:xfrm>
          <a:prstGeom prst="rect">
            <a:avLst/>
          </a:prstGeom>
          <a:solidFill>
            <a:srgbClr val="FFFFCC"/>
          </a:solidFill>
          <a:ln w="9525">
            <a:solidFill>
              <a:srgbClr val="000000"/>
            </a:solidFill>
            <a:miter lim="800000"/>
          </a:ln>
        </p:spPr>
        <p:txBody>
          <a:bodyPr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输入码</a:t>
            </a:r>
            <a:r>
              <a:rPr lang="en-US" altLang="zh-CN"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103442" name="Rectangle 18"/>
          <p:cNvSpPr>
            <a:spLocks noChangeArrowheads="1"/>
          </p:cNvSpPr>
          <p:nvPr/>
        </p:nvSpPr>
        <p:spPr bwMode="auto">
          <a:xfrm>
            <a:off x="251520" y="4722837"/>
            <a:ext cx="1096963"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汉字</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信息</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4" name="AutoShape 20"/>
          <p:cNvSpPr>
            <a:spLocks noChangeArrowheads="1"/>
          </p:cNvSpPr>
          <p:nvPr/>
        </p:nvSpPr>
        <p:spPr bwMode="auto">
          <a:xfrm>
            <a:off x="822241" y="2555697"/>
            <a:ext cx="2514600" cy="762000"/>
          </a:xfrm>
          <a:prstGeom prst="wedgeRoundRectCallout">
            <a:avLst>
              <a:gd name="adj1" fmla="val 93055"/>
              <a:gd name="adj2" fmla="val 188185"/>
              <a:gd name="adj3" fmla="val 16667"/>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 rIns="36000" bIns="10800"/>
          <a:lstStyle/>
          <a:p>
            <a:pPr algn="ctr"/>
            <a:r>
              <a:rPr kumimoji="1" lang="zh-CN" altLang="en-US" sz="2000" b="1" dirty="0">
                <a:solidFill>
                  <a:schemeClr val="accent2"/>
                </a:solidFill>
                <a:ea typeface="宋体" panose="02010600030101010101" pitchFamily="2" charset="-122"/>
              </a:rPr>
              <a:t>两个字节</a:t>
            </a:r>
            <a:endParaRPr kumimoji="1" lang="zh-CN" altLang="en-US" sz="2000" b="1" dirty="0">
              <a:solidFill>
                <a:schemeClr val="accent2"/>
              </a:solidFill>
              <a:ea typeface="宋体" panose="02010600030101010101" pitchFamily="2" charset="-122"/>
            </a:endParaRPr>
          </a:p>
          <a:p>
            <a:pPr algn="ctr"/>
            <a:r>
              <a:rPr kumimoji="1" lang="zh-CN" altLang="en-US" sz="2000" b="1" dirty="0">
                <a:solidFill>
                  <a:schemeClr val="accent2"/>
                </a:solidFill>
                <a:ea typeface="宋体" panose="02010600030101010101" pitchFamily="2" charset="-122"/>
              </a:rPr>
              <a:t>最高二进制位均为</a:t>
            </a:r>
            <a:r>
              <a:rPr kumimoji="1" lang="en-US" altLang="zh-CN" sz="2000" b="1" dirty="0">
                <a:solidFill>
                  <a:schemeClr val="accent2"/>
                </a:solidFill>
                <a:ea typeface="宋体" panose="02010600030101010101" pitchFamily="2" charset="-122"/>
              </a:rPr>
              <a:t>1</a:t>
            </a:r>
            <a:endParaRPr kumimoji="1" lang="en-US" altLang="zh-CN" sz="2000" b="1" dirty="0">
              <a:solidFill>
                <a:schemeClr val="accent2"/>
              </a:solidFill>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FDB91E4F-E481-4DEC-8379-20A3F2BF5A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cover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50813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179512" y="1028921"/>
            <a:ext cx="889317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1.5.1  </a:t>
            </a:r>
            <a:r>
              <a:rPr lang="zh-CN" altLang="zh-CN" sz="2800" dirty="0">
                <a:solidFill>
                  <a:srgbClr val="C00000"/>
                </a:solidFill>
              </a:rPr>
              <a:t>云计算</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云计算是</a:t>
            </a:r>
            <a:r>
              <a:rPr lang="zh-CN" altLang="zh-CN" sz="2400" dirty="0">
                <a:solidFill>
                  <a:schemeClr val="tx1"/>
                </a:solidFill>
              </a:rPr>
              <a:t>一个新兴的术语。</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3</a:t>
            </a:r>
            <a:r>
              <a:rPr lang="zh-CN" altLang="zh-CN" sz="2400" dirty="0">
                <a:solidFill>
                  <a:schemeClr val="tx1"/>
                </a:solidFill>
              </a:rPr>
              <a:t>月，</a:t>
            </a:r>
            <a:r>
              <a:rPr lang="zh-CN" altLang="zh-CN" sz="2400" dirty="0" smtClean="0">
                <a:solidFill>
                  <a:schemeClr val="tx1"/>
                </a:solidFill>
              </a:rPr>
              <a:t>亚马逊公司</a:t>
            </a:r>
            <a:r>
              <a:rPr lang="zh-CN" altLang="zh-CN" sz="2400" dirty="0">
                <a:solidFill>
                  <a:schemeClr val="tx1"/>
                </a:solidFill>
              </a:rPr>
              <a:t>推出弹性计算</a:t>
            </a:r>
            <a:r>
              <a:rPr lang="zh-CN" altLang="zh-CN" sz="2400" dirty="0" smtClean="0">
                <a:solidFill>
                  <a:schemeClr val="tx1"/>
                </a:solidFill>
              </a:rPr>
              <a:t>云服务</a:t>
            </a:r>
            <a:r>
              <a:rPr lang="zh-CN" altLang="zh-CN" sz="2400" dirty="0">
                <a:solidFill>
                  <a:schemeClr val="tx1"/>
                </a:solidFill>
              </a:rPr>
              <a:t>；</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8</a:t>
            </a:r>
            <a:r>
              <a:rPr lang="zh-CN" altLang="zh-CN" sz="2400" dirty="0">
                <a:solidFill>
                  <a:schemeClr val="tx1"/>
                </a:solidFill>
              </a:rPr>
              <a:t>月</a:t>
            </a:r>
            <a:r>
              <a:rPr lang="en-US" altLang="zh-CN" sz="2400" dirty="0">
                <a:solidFill>
                  <a:schemeClr val="tx1"/>
                </a:solidFill>
              </a:rPr>
              <a:t>9</a:t>
            </a:r>
            <a:r>
              <a:rPr lang="zh-CN" altLang="zh-CN" sz="2400" dirty="0">
                <a:solidFill>
                  <a:schemeClr val="tx1"/>
                </a:solidFill>
              </a:rPr>
              <a:t>日，</a:t>
            </a:r>
            <a:r>
              <a:rPr lang="en-US" altLang="zh-CN" sz="2400" dirty="0">
                <a:solidFill>
                  <a:schemeClr val="tx1"/>
                </a:solidFill>
              </a:rPr>
              <a:t>Google</a:t>
            </a:r>
            <a:r>
              <a:rPr lang="zh-CN" altLang="zh-CN" sz="2400" dirty="0">
                <a:solidFill>
                  <a:schemeClr val="tx1"/>
                </a:solidFill>
              </a:rPr>
              <a:t>首席执行官</a:t>
            </a:r>
            <a:r>
              <a:rPr lang="zh-CN" altLang="zh-CN" sz="2400" dirty="0" smtClean="0">
                <a:solidFill>
                  <a:schemeClr val="tx1"/>
                </a:solidFill>
              </a:rPr>
              <a:t>埃里克·施密特提出</a:t>
            </a:r>
            <a:r>
              <a:rPr lang="zh-CN" altLang="zh-CN" sz="2400" dirty="0">
                <a:solidFill>
                  <a:schemeClr val="tx1"/>
                </a:solidFill>
              </a:rPr>
              <a:t>“云计算”的概念，自此云计算的迅速发展跨越了学术和科技界，融入社会上的许多行业，引起了广泛关注。云计算被认为是继个人计算机、互联网之后电子信息领域的第三次</a:t>
            </a:r>
            <a:r>
              <a:rPr lang="en-US" altLang="zh-CN" sz="2400" dirty="0">
                <a:solidFill>
                  <a:schemeClr val="tx1"/>
                </a:solidFill>
              </a:rPr>
              <a:t>IT</a:t>
            </a:r>
            <a:r>
              <a:rPr lang="zh-CN" altLang="zh-CN" sz="2400" dirty="0">
                <a:solidFill>
                  <a:schemeClr val="tx1"/>
                </a:solidFill>
              </a:rPr>
              <a:t>革命</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  1</a:t>
            </a:r>
            <a:r>
              <a:rPr lang="zh-CN" altLang="zh-CN" sz="2400" dirty="0">
                <a:solidFill>
                  <a:srgbClr val="C00000"/>
                </a:solidFill>
              </a:rPr>
              <a:t>． 云计算的基本概念</a:t>
            </a:r>
            <a:endParaRPr lang="zh-CN" altLang="zh-CN" sz="24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）云计算的定义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C00000"/>
                </a:solidFill>
              </a:rPr>
              <a:t>云</a:t>
            </a:r>
            <a:r>
              <a:rPr lang="zh-CN" altLang="zh-CN" sz="2400" dirty="0">
                <a:solidFill>
                  <a:srgbClr val="C00000"/>
                </a:solidFill>
              </a:rPr>
              <a:t>计算是一种按使用量付费的模式，这种模式提供可用的、便捷的、按需的网络访问</a:t>
            </a:r>
            <a:r>
              <a:rPr lang="zh-CN" altLang="zh-CN" sz="2400" dirty="0">
                <a:solidFill>
                  <a:schemeClr val="tx1"/>
                </a:solidFill>
              </a:rPr>
              <a:t>，进入可配置的计算资源共享池（资源包括网络、服务器、存储、应用软件、服务等），这些资源能够被快速提供，只需投入很少的管理工作，或与服务供应商进行很少的交互</a:t>
            </a:r>
            <a:r>
              <a:rPr lang="zh-CN" altLang="zh-CN" sz="2400" dirty="0" smtClean="0">
                <a:solidFill>
                  <a:schemeClr val="tx1"/>
                </a:solidFill>
              </a:rPr>
              <a:t>。云</a:t>
            </a:r>
            <a:r>
              <a:rPr lang="zh-CN" altLang="zh-CN" sz="2400" dirty="0">
                <a:solidFill>
                  <a:schemeClr val="tx1"/>
                </a:solidFill>
              </a:rPr>
              <a:t>计算本质</a:t>
            </a:r>
            <a:r>
              <a:rPr lang="zh-CN" altLang="zh-CN" sz="2400" dirty="0" smtClean="0">
                <a:solidFill>
                  <a:schemeClr val="tx1"/>
                </a:solidFill>
              </a:rPr>
              <a:t>上就是</a:t>
            </a:r>
            <a:r>
              <a:rPr lang="zh-CN" altLang="zh-CN" sz="2400" dirty="0">
                <a:solidFill>
                  <a:schemeClr val="tx1"/>
                </a:solidFill>
              </a:rPr>
              <a:t>一种共享服务，这种服务可以是和</a:t>
            </a:r>
            <a:r>
              <a:rPr lang="en-US" altLang="zh-CN" sz="2400" dirty="0">
                <a:solidFill>
                  <a:schemeClr val="tx1"/>
                </a:solidFill>
              </a:rPr>
              <a:t>IT</a:t>
            </a:r>
            <a:r>
              <a:rPr lang="zh-CN" altLang="zh-CN" sz="2400" dirty="0">
                <a:solidFill>
                  <a:schemeClr val="tx1"/>
                </a:solidFill>
              </a:rPr>
              <a:t>、软件、互联网相关的，也可以是任意其他的服务</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10" name="圆角矩形 9"/>
          <p:cNvSpPr/>
          <p:nvPr/>
        </p:nvSpPr>
        <p:spPr bwMode="auto">
          <a:xfrm>
            <a:off x="737574" y="1382367"/>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smtClean="0">
                <a:solidFill>
                  <a:schemeClr val="tx1"/>
                </a:solidFill>
              </a:rPr>
              <a:t>Iaas</a:t>
            </a:r>
            <a:endParaRPr lang="zh-CN" altLang="en-US" sz="2400" dirty="0">
              <a:solidFill>
                <a:schemeClr val="tx1"/>
              </a:solidFill>
            </a:endParaRPr>
          </a:p>
        </p:txBody>
      </p:sp>
      <p:sp>
        <p:nvSpPr>
          <p:cNvPr id="12" name="圆角矩形 11"/>
          <p:cNvSpPr/>
          <p:nvPr/>
        </p:nvSpPr>
        <p:spPr bwMode="auto">
          <a:xfrm>
            <a:off x="899592" y="2015226"/>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16" name="圆角矩形 15"/>
          <p:cNvSpPr/>
          <p:nvPr/>
        </p:nvSpPr>
        <p:spPr bwMode="auto">
          <a:xfrm>
            <a:off x="893523" y="2411270"/>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17" name="圆角矩形 16"/>
          <p:cNvSpPr/>
          <p:nvPr/>
        </p:nvSpPr>
        <p:spPr bwMode="auto">
          <a:xfrm>
            <a:off x="893523" y="2821479"/>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18" name="圆角矩形 17"/>
          <p:cNvSpPr/>
          <p:nvPr/>
        </p:nvSpPr>
        <p:spPr bwMode="auto">
          <a:xfrm>
            <a:off x="899592" y="321752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19" name="圆角矩形 18"/>
          <p:cNvSpPr/>
          <p:nvPr/>
        </p:nvSpPr>
        <p:spPr bwMode="auto">
          <a:xfrm>
            <a:off x="893523" y="361356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20" name="圆角矩形 19"/>
          <p:cNvSpPr/>
          <p:nvPr/>
        </p:nvSpPr>
        <p:spPr bwMode="auto">
          <a:xfrm>
            <a:off x="899592" y="400506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21" name="圆角矩形 20"/>
          <p:cNvSpPr/>
          <p:nvPr/>
        </p:nvSpPr>
        <p:spPr bwMode="auto">
          <a:xfrm>
            <a:off x="907333" y="4401108"/>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22" name="圆角矩形 21"/>
          <p:cNvSpPr/>
          <p:nvPr/>
        </p:nvSpPr>
        <p:spPr bwMode="auto">
          <a:xfrm>
            <a:off x="907333" y="480666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25" name="圆角矩形 24"/>
          <p:cNvSpPr/>
          <p:nvPr/>
        </p:nvSpPr>
        <p:spPr bwMode="auto">
          <a:xfrm>
            <a:off x="3887924" y="1469334"/>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a:solidFill>
                  <a:schemeClr val="tx1"/>
                </a:solidFill>
              </a:rPr>
              <a:t>P</a:t>
            </a:r>
            <a:r>
              <a:rPr lang="en-US" altLang="zh-CN" sz="2400" dirty="0" smtClean="0">
                <a:solidFill>
                  <a:schemeClr val="tx1"/>
                </a:solidFill>
              </a:rPr>
              <a:t>as</a:t>
            </a:r>
            <a:endParaRPr lang="zh-CN" altLang="en-US" sz="2400" dirty="0">
              <a:solidFill>
                <a:schemeClr val="tx1"/>
              </a:solidFill>
            </a:endParaRPr>
          </a:p>
        </p:txBody>
      </p:sp>
      <p:sp>
        <p:nvSpPr>
          <p:cNvPr id="26" name="圆角矩形 25"/>
          <p:cNvSpPr/>
          <p:nvPr/>
        </p:nvSpPr>
        <p:spPr bwMode="auto">
          <a:xfrm>
            <a:off x="4049942" y="210219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27" name="圆角矩形 26"/>
          <p:cNvSpPr/>
          <p:nvPr/>
        </p:nvSpPr>
        <p:spPr bwMode="auto">
          <a:xfrm>
            <a:off x="4043873" y="249823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28" name="圆角矩形 27"/>
          <p:cNvSpPr/>
          <p:nvPr/>
        </p:nvSpPr>
        <p:spPr bwMode="auto">
          <a:xfrm>
            <a:off x="4043873" y="290844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29" name="圆角矩形 28"/>
          <p:cNvSpPr/>
          <p:nvPr/>
        </p:nvSpPr>
        <p:spPr bwMode="auto">
          <a:xfrm>
            <a:off x="4049942" y="330449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30" name="圆角矩形 29"/>
          <p:cNvSpPr/>
          <p:nvPr/>
        </p:nvSpPr>
        <p:spPr bwMode="auto">
          <a:xfrm>
            <a:off x="4043873" y="370053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31" name="圆角矩形 30"/>
          <p:cNvSpPr/>
          <p:nvPr/>
        </p:nvSpPr>
        <p:spPr bwMode="auto">
          <a:xfrm>
            <a:off x="4049942" y="4092031"/>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32" name="圆角矩形 31"/>
          <p:cNvSpPr/>
          <p:nvPr/>
        </p:nvSpPr>
        <p:spPr bwMode="auto">
          <a:xfrm>
            <a:off x="4057683" y="448807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33" name="圆角矩形 32"/>
          <p:cNvSpPr/>
          <p:nvPr/>
        </p:nvSpPr>
        <p:spPr bwMode="auto">
          <a:xfrm>
            <a:off x="4057683" y="489363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43" name="圆角矩形 42"/>
          <p:cNvSpPr/>
          <p:nvPr/>
        </p:nvSpPr>
        <p:spPr bwMode="auto">
          <a:xfrm>
            <a:off x="6912260" y="1555558"/>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err="1">
                <a:solidFill>
                  <a:schemeClr val="tx1"/>
                </a:solidFill>
              </a:rPr>
              <a:t>S</a:t>
            </a:r>
            <a:r>
              <a:rPr lang="en-US" altLang="zh-CN" sz="2400" dirty="0" err="1" smtClean="0">
                <a:solidFill>
                  <a:schemeClr val="tx1"/>
                </a:solidFill>
              </a:rPr>
              <a:t>aas</a:t>
            </a:r>
            <a:endParaRPr lang="zh-CN" altLang="en-US" sz="2400" dirty="0">
              <a:solidFill>
                <a:schemeClr val="tx1"/>
              </a:solidFill>
            </a:endParaRPr>
          </a:p>
        </p:txBody>
      </p:sp>
      <p:sp>
        <p:nvSpPr>
          <p:cNvPr id="44" name="圆角矩形 43"/>
          <p:cNvSpPr/>
          <p:nvPr/>
        </p:nvSpPr>
        <p:spPr bwMode="auto">
          <a:xfrm>
            <a:off x="7074278" y="2188417"/>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45" name="圆角矩形 44"/>
          <p:cNvSpPr/>
          <p:nvPr/>
        </p:nvSpPr>
        <p:spPr bwMode="auto">
          <a:xfrm>
            <a:off x="7068209" y="2584461"/>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46" name="圆角矩形 45"/>
          <p:cNvSpPr/>
          <p:nvPr/>
        </p:nvSpPr>
        <p:spPr bwMode="auto">
          <a:xfrm>
            <a:off x="7068209" y="2994670"/>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47" name="圆角矩形 46"/>
          <p:cNvSpPr/>
          <p:nvPr/>
        </p:nvSpPr>
        <p:spPr bwMode="auto">
          <a:xfrm>
            <a:off x="7074278" y="3390714"/>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48" name="圆角矩形 47"/>
          <p:cNvSpPr/>
          <p:nvPr/>
        </p:nvSpPr>
        <p:spPr bwMode="auto">
          <a:xfrm>
            <a:off x="7068209" y="3786758"/>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49" name="圆角矩形 48"/>
          <p:cNvSpPr/>
          <p:nvPr/>
        </p:nvSpPr>
        <p:spPr bwMode="auto">
          <a:xfrm>
            <a:off x="7074278" y="417825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50" name="圆角矩形 49"/>
          <p:cNvSpPr/>
          <p:nvPr/>
        </p:nvSpPr>
        <p:spPr bwMode="auto">
          <a:xfrm>
            <a:off x="7082019" y="457429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51" name="圆角矩形 50"/>
          <p:cNvSpPr/>
          <p:nvPr/>
        </p:nvSpPr>
        <p:spPr bwMode="auto">
          <a:xfrm>
            <a:off x="7082019" y="497986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52" name="右大括号 51"/>
          <p:cNvSpPr/>
          <p:nvPr/>
        </p:nvSpPr>
        <p:spPr bwMode="auto">
          <a:xfrm>
            <a:off x="2213738" y="3811589"/>
            <a:ext cx="378042" cy="1366293"/>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53" name="TextBox 52"/>
          <p:cNvSpPr txBox="1"/>
          <p:nvPr/>
        </p:nvSpPr>
        <p:spPr>
          <a:xfrm>
            <a:off x="2771800" y="4488075"/>
            <a:ext cx="972108" cy="307777"/>
          </a:xfrm>
          <a:prstGeom prst="rect">
            <a:avLst/>
          </a:prstGeom>
          <a:noFill/>
        </p:spPr>
        <p:txBody>
          <a:bodyPr wrap="square" rtlCol="0">
            <a:spAutoFit/>
          </a:bodyPr>
          <a:lstStyle/>
          <a:p>
            <a:r>
              <a:rPr lang="zh-CN" altLang="en-US" sz="1400" dirty="0" smtClean="0">
                <a:solidFill>
                  <a:schemeClr val="tx1"/>
                </a:solidFill>
              </a:rPr>
              <a:t>基础服务</a:t>
            </a:r>
            <a:endParaRPr lang="zh-CN" altLang="en-US" sz="1400" dirty="0">
              <a:solidFill>
                <a:schemeClr val="tx1"/>
              </a:solidFill>
            </a:endParaRPr>
          </a:p>
        </p:txBody>
      </p:sp>
      <p:sp>
        <p:nvSpPr>
          <p:cNvPr id="2" name="文本框 1"/>
          <p:cNvSpPr txBox="1"/>
          <p:nvPr/>
        </p:nvSpPr>
        <p:spPr>
          <a:xfrm>
            <a:off x="476885" y="906780"/>
            <a:ext cx="2295525" cy="368300"/>
          </a:xfrm>
          <a:prstGeom prst="rect">
            <a:avLst/>
          </a:prstGeom>
          <a:noFill/>
        </p:spPr>
        <p:txBody>
          <a:bodyPr wrap="square" rtlCol="0">
            <a:spAutoFit/>
          </a:bodyPr>
          <a:p>
            <a:r>
              <a:rPr lang="zh-CN" altLang="zh-CN" sz="1800" dirty="0" smtClean="0">
                <a:solidFill>
                  <a:schemeClr val="tx1"/>
                </a:solidFill>
                <a:sym typeface="+mn-ea"/>
              </a:rPr>
              <a:t>基础</a:t>
            </a:r>
            <a:r>
              <a:rPr lang="zh-CN" altLang="zh-CN" sz="1800" dirty="0">
                <a:solidFill>
                  <a:schemeClr val="tx1"/>
                </a:solidFill>
                <a:sym typeface="+mn-ea"/>
              </a:rPr>
              <a:t>设施即</a:t>
            </a:r>
            <a:r>
              <a:rPr lang="zh-CN" altLang="zh-CN" sz="1800" dirty="0" smtClean="0">
                <a:solidFill>
                  <a:schemeClr val="tx1"/>
                </a:solidFill>
                <a:sym typeface="+mn-ea"/>
              </a:rPr>
              <a:t>服务</a:t>
            </a:r>
            <a:endParaRPr lang="zh-CN" altLang="en-US" sz="1800"/>
          </a:p>
        </p:txBody>
      </p:sp>
      <p:sp>
        <p:nvSpPr>
          <p:cNvPr id="3" name="文本框 2"/>
          <p:cNvSpPr txBox="1"/>
          <p:nvPr/>
        </p:nvSpPr>
        <p:spPr>
          <a:xfrm>
            <a:off x="3888105" y="1014095"/>
            <a:ext cx="2295525" cy="368300"/>
          </a:xfrm>
          <a:prstGeom prst="rect">
            <a:avLst/>
          </a:prstGeom>
          <a:noFill/>
        </p:spPr>
        <p:txBody>
          <a:bodyPr wrap="square" rtlCol="0">
            <a:spAutoFit/>
          </a:bodyPr>
          <a:p>
            <a:r>
              <a:rPr lang="zh-CN" altLang="zh-CN" sz="1800" dirty="0">
                <a:solidFill>
                  <a:schemeClr val="tx1"/>
                </a:solidFill>
                <a:sym typeface="+mn-ea"/>
              </a:rPr>
              <a:t>平台即</a:t>
            </a:r>
            <a:r>
              <a:rPr lang="zh-CN" altLang="zh-CN" sz="1800" dirty="0" smtClean="0">
                <a:solidFill>
                  <a:schemeClr val="tx1"/>
                </a:solidFill>
                <a:sym typeface="+mn-ea"/>
              </a:rPr>
              <a:t>服务</a:t>
            </a:r>
            <a:endParaRPr lang="zh-CN" altLang="en-US" sz="1800"/>
          </a:p>
        </p:txBody>
      </p:sp>
      <p:sp>
        <p:nvSpPr>
          <p:cNvPr id="6" name="文本框 5"/>
          <p:cNvSpPr txBox="1"/>
          <p:nvPr/>
        </p:nvSpPr>
        <p:spPr>
          <a:xfrm>
            <a:off x="6911975" y="1014095"/>
            <a:ext cx="2295525" cy="368300"/>
          </a:xfrm>
          <a:prstGeom prst="rect">
            <a:avLst/>
          </a:prstGeom>
          <a:noFill/>
        </p:spPr>
        <p:txBody>
          <a:bodyPr wrap="square" rtlCol="0">
            <a:spAutoFit/>
          </a:bodyPr>
          <a:p>
            <a:r>
              <a:rPr lang="zh-CN" altLang="zh-CN" sz="1800" dirty="0">
                <a:solidFill>
                  <a:schemeClr val="tx1"/>
                </a:solidFill>
                <a:sym typeface="+mn-ea"/>
              </a:rPr>
              <a:t>软件即</a:t>
            </a:r>
            <a:r>
              <a:rPr lang="zh-CN" altLang="zh-CN" sz="1800" dirty="0" smtClean="0">
                <a:solidFill>
                  <a:schemeClr val="tx1"/>
                </a:solidFill>
                <a:sym typeface="+mn-ea"/>
              </a:rPr>
              <a:t>服务</a:t>
            </a:r>
            <a:endParaRPr lang="zh-CN" altLang="en-US" sz="1800"/>
          </a:p>
        </p:txBody>
      </p:sp>
    </p:spTree>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2308324"/>
          </a:xfrm>
          <a:prstGeom prst="rect">
            <a:avLst/>
          </a:prstGeom>
        </p:spPr>
        <p:txBody>
          <a:bodyPr wrap="square">
            <a:spAutoFit/>
          </a:bodyPr>
          <a:lstStyle/>
          <a:p>
            <a:r>
              <a:rPr lang="en-US" altLang="zh-CN" sz="2400" dirty="0" smtClean="0">
                <a:solidFill>
                  <a:srgbClr val="C00000"/>
                </a:solidFill>
              </a:rPr>
              <a:t>  2</a:t>
            </a:r>
            <a:r>
              <a:rPr lang="zh-CN" altLang="zh-CN" sz="2400" dirty="0">
                <a:solidFill>
                  <a:srgbClr val="C00000"/>
                </a:solidFill>
              </a:rPr>
              <a:t>．云计算的技术架构</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从</a:t>
            </a:r>
            <a:r>
              <a:rPr lang="zh-CN" altLang="zh-CN" sz="2400" dirty="0">
                <a:solidFill>
                  <a:schemeClr val="tx1"/>
                </a:solidFill>
              </a:rPr>
              <a:t>技术的角度看，业界通常按照云的服务层次和服务类型进行分类，云计算可以认为包括以下几个层次的服务</a:t>
            </a:r>
            <a:r>
              <a:rPr lang="zh-CN" altLang="zh-CN" sz="2400" dirty="0" smtClean="0">
                <a:solidFill>
                  <a:schemeClr val="tx1"/>
                </a:solidFill>
              </a:rPr>
              <a:t>：</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基础</a:t>
            </a:r>
            <a:r>
              <a:rPr lang="zh-CN" altLang="zh-CN" sz="2400" dirty="0">
                <a:solidFill>
                  <a:schemeClr val="tx1"/>
                </a:solidFill>
              </a:rPr>
              <a:t>设施即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平台</a:t>
            </a:r>
            <a:r>
              <a:rPr lang="zh-CN" altLang="zh-CN" sz="2400" dirty="0">
                <a:solidFill>
                  <a:schemeClr val="tx1"/>
                </a:solidFill>
              </a:rPr>
              <a:t>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软件</a:t>
            </a:r>
            <a:r>
              <a:rPr lang="zh-CN" altLang="zh-CN" sz="2400" dirty="0">
                <a:solidFill>
                  <a:schemeClr val="tx1"/>
                </a:solidFill>
              </a:rPr>
              <a:t>即</a:t>
            </a:r>
            <a:r>
              <a:rPr lang="zh-CN" altLang="zh-CN" sz="2400" dirty="0" smtClean="0">
                <a:solidFill>
                  <a:schemeClr val="tx1"/>
                </a:solidFill>
              </a:rPr>
              <a:t>服务</a:t>
            </a:r>
            <a:endParaRPr lang="zh-CN" altLang="zh-CN" sz="2400" dirty="0">
              <a:solidFill>
                <a:schemeClr val="tx1"/>
              </a:solidFill>
            </a:endParaRPr>
          </a:p>
        </p:txBody>
      </p:sp>
      <p:pic>
        <p:nvPicPr>
          <p:cNvPr id="4098" name="Picture 2" descr="3-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5556" y="3251878"/>
            <a:ext cx="7992888" cy="32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3074" name="Picture 2" descr="3-3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7544" y="1052737"/>
            <a:ext cx="8280920" cy="52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943555"/>
            <a:ext cx="8244916" cy="5293757"/>
          </a:xfrm>
          <a:prstGeom prst="rect">
            <a:avLst/>
          </a:prstGeom>
        </p:spPr>
        <p:txBody>
          <a:bodyPr wrap="square">
            <a:spAutoFit/>
          </a:bodyPr>
          <a:lstStyle/>
          <a:p>
            <a:r>
              <a:rPr lang="zh-CN" altLang="zh-CN" sz="2600" dirty="0">
                <a:solidFill>
                  <a:srgbClr val="C00000"/>
                </a:solidFill>
              </a:rPr>
              <a:t>（</a:t>
            </a:r>
            <a:r>
              <a:rPr lang="en-US" altLang="zh-CN" sz="2600" dirty="0">
                <a:solidFill>
                  <a:srgbClr val="C00000"/>
                </a:solidFill>
              </a:rPr>
              <a:t>2</a:t>
            </a:r>
            <a:r>
              <a:rPr lang="zh-CN" altLang="zh-CN" sz="2600" dirty="0">
                <a:solidFill>
                  <a:srgbClr val="C00000"/>
                </a:solidFill>
              </a:rPr>
              <a:t>）云计算的特征</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云</a:t>
            </a:r>
            <a:r>
              <a:rPr lang="zh-CN" altLang="zh-CN" sz="2600" dirty="0">
                <a:solidFill>
                  <a:schemeClr val="tx1"/>
                </a:solidFill>
              </a:rPr>
              <a:t>计算既是一种技术，也是一种服务，甚至还是一种商业模式，只有符合某些特征的计算模式才能称之为云计算。总体来讲，云计算有如下</a:t>
            </a:r>
            <a:r>
              <a:rPr lang="en-US" altLang="zh-CN" sz="2600" dirty="0">
                <a:solidFill>
                  <a:schemeClr val="tx1"/>
                </a:solidFill>
              </a:rPr>
              <a:t>4</a:t>
            </a:r>
            <a:r>
              <a:rPr lang="zh-CN" altLang="zh-CN" sz="2600" dirty="0">
                <a:solidFill>
                  <a:schemeClr val="tx1"/>
                </a:solidFill>
              </a:rPr>
              <a:t>个特征</a:t>
            </a:r>
            <a:r>
              <a:rPr lang="zh-CN" altLang="zh-CN" sz="2600" dirty="0" smtClean="0">
                <a:solidFill>
                  <a:schemeClr val="tx1"/>
                </a:solidFill>
              </a:rPr>
              <a:t>：</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网络为</a:t>
            </a:r>
            <a:r>
              <a:rPr lang="zh-CN" altLang="zh-CN" sz="2600" dirty="0" smtClean="0">
                <a:solidFill>
                  <a:schemeClr val="tx1"/>
                </a:solidFill>
              </a:rPr>
              <a:t>中心</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服务为提供</a:t>
            </a:r>
            <a:r>
              <a:rPr lang="zh-CN" altLang="zh-CN" sz="2600" dirty="0" smtClean="0">
                <a:solidFill>
                  <a:schemeClr val="tx1"/>
                </a:solidFill>
              </a:rPr>
              <a:t>方式</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资源</a:t>
            </a:r>
            <a:r>
              <a:rPr lang="zh-CN" altLang="zh-CN" sz="2600" dirty="0">
                <a:solidFill>
                  <a:schemeClr val="tx1"/>
                </a:solidFill>
              </a:rPr>
              <a:t>的池化与</a:t>
            </a:r>
            <a:r>
              <a:rPr lang="zh-CN" altLang="zh-CN" sz="2600" dirty="0" smtClean="0">
                <a:solidFill>
                  <a:schemeClr val="tx1"/>
                </a:solidFill>
              </a:rPr>
              <a:t>透明化</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高</a:t>
            </a:r>
            <a:r>
              <a:rPr lang="zh-CN" altLang="zh-CN" sz="2600" dirty="0">
                <a:solidFill>
                  <a:schemeClr val="tx1"/>
                </a:solidFill>
              </a:rPr>
              <a:t>扩展、高</a:t>
            </a:r>
            <a:r>
              <a:rPr lang="zh-CN" altLang="zh-CN" sz="2600" dirty="0" smtClean="0">
                <a:solidFill>
                  <a:schemeClr val="tx1"/>
                </a:solidFill>
              </a:rPr>
              <a:t>可靠性</a:t>
            </a:r>
            <a:endParaRPr lang="zh-CN" altLang="zh-CN" sz="2600" dirty="0">
              <a:solidFill>
                <a:schemeClr val="tx1"/>
              </a:solidFill>
            </a:endParaRPr>
          </a:p>
          <a:p>
            <a:r>
              <a:rPr lang="zh-CN" altLang="zh-CN" sz="2600" dirty="0" smtClean="0">
                <a:solidFill>
                  <a:srgbClr val="C00000"/>
                </a:solidFill>
              </a:rPr>
              <a:t>（</a:t>
            </a:r>
            <a:r>
              <a:rPr lang="en-US" altLang="zh-CN" sz="2600" dirty="0">
                <a:solidFill>
                  <a:srgbClr val="C00000"/>
                </a:solidFill>
              </a:rPr>
              <a:t>3</a:t>
            </a:r>
            <a:r>
              <a:rPr lang="zh-CN" altLang="zh-CN" sz="2600" dirty="0">
                <a:solidFill>
                  <a:srgbClr val="C00000"/>
                </a:solidFill>
              </a:rPr>
              <a:t>）云计算的分类</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云的部署模式和服务对象可分为三类</a:t>
            </a:r>
            <a:r>
              <a:rPr lang="zh-CN" altLang="zh-CN" sz="2600" dirty="0" smtClean="0">
                <a:solidFill>
                  <a:schemeClr val="tx1"/>
                </a:solidFill>
              </a:rPr>
              <a:t>：</a:t>
            </a:r>
            <a:endParaRPr lang="en-US" altLang="zh-CN" sz="2600" dirty="0" smtClean="0">
              <a:solidFill>
                <a:schemeClr val="tx1"/>
              </a:solidFill>
            </a:endParaRPr>
          </a:p>
          <a:p>
            <a:pPr lvl="1"/>
            <a:r>
              <a:rPr lang="zh-CN" altLang="zh-CN" sz="2600" dirty="0" smtClean="0">
                <a:solidFill>
                  <a:schemeClr val="tx1"/>
                </a:solidFill>
              </a:rPr>
              <a:t>①</a:t>
            </a:r>
            <a:r>
              <a:rPr lang="en-US" altLang="zh-CN" sz="2600" dirty="0" smtClean="0">
                <a:solidFill>
                  <a:schemeClr val="tx1"/>
                </a:solidFill>
              </a:rPr>
              <a:t> </a:t>
            </a:r>
            <a:r>
              <a:rPr lang="zh-CN" altLang="zh-CN" sz="2600" dirty="0">
                <a:solidFill>
                  <a:srgbClr val="C00000"/>
                </a:solidFill>
              </a:rPr>
              <a:t>公共</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②</a:t>
            </a:r>
            <a:r>
              <a:rPr lang="en-US" altLang="zh-CN" sz="2600" dirty="0">
                <a:solidFill>
                  <a:schemeClr val="tx1"/>
                </a:solidFill>
              </a:rPr>
              <a:t> </a:t>
            </a:r>
            <a:r>
              <a:rPr lang="zh-CN" altLang="zh-CN" sz="2600" dirty="0">
                <a:solidFill>
                  <a:srgbClr val="C00000"/>
                </a:solidFill>
              </a:rPr>
              <a:t>私有</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③</a:t>
            </a:r>
            <a:r>
              <a:rPr lang="en-US" altLang="zh-CN" sz="2600" dirty="0">
                <a:solidFill>
                  <a:schemeClr val="tx1"/>
                </a:solidFill>
              </a:rPr>
              <a:t> </a:t>
            </a:r>
            <a:r>
              <a:rPr lang="zh-CN" altLang="zh-CN" sz="2600" dirty="0">
                <a:solidFill>
                  <a:srgbClr val="C00000"/>
                </a:solidFill>
              </a:rPr>
              <a:t>混合</a:t>
            </a:r>
            <a:r>
              <a:rPr lang="zh-CN" altLang="zh-CN" sz="2600" dirty="0" smtClean="0">
                <a:solidFill>
                  <a:srgbClr val="C00000"/>
                </a:solidFill>
              </a:rPr>
              <a:t>云</a:t>
            </a:r>
            <a:endParaRPr lang="zh-CN" altLang="zh-CN" sz="2600" dirty="0">
              <a:solidFill>
                <a:srgbClr val="C00000"/>
              </a:solidFill>
            </a:endParaRPr>
          </a:p>
        </p:txBody>
      </p:sp>
    </p:spTree>
  </p:cSld>
  <p:clrMapOvr>
    <a:masterClrMapping/>
  </p:clrMapOvr>
  <p:transition>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2308324"/>
          </a:xfrm>
          <a:prstGeom prst="rect">
            <a:avLst/>
          </a:prstGeom>
        </p:spPr>
        <p:txBody>
          <a:bodyPr wrap="square">
            <a:spAutoFit/>
          </a:bodyPr>
          <a:lstStyle/>
          <a:p>
            <a:r>
              <a:rPr lang="en-US" altLang="zh-CN" sz="2400" dirty="0" smtClean="0">
                <a:solidFill>
                  <a:srgbClr val="C00000"/>
                </a:solidFill>
              </a:rPr>
              <a:t>  2</a:t>
            </a:r>
            <a:r>
              <a:rPr lang="zh-CN" altLang="zh-CN" sz="2400" dirty="0">
                <a:solidFill>
                  <a:srgbClr val="C00000"/>
                </a:solidFill>
              </a:rPr>
              <a:t>．云计算的技术架构</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从</a:t>
            </a:r>
            <a:r>
              <a:rPr lang="zh-CN" altLang="zh-CN" sz="2400" dirty="0">
                <a:solidFill>
                  <a:schemeClr val="tx1"/>
                </a:solidFill>
              </a:rPr>
              <a:t>技术的角度看，业界通常按照云的服务层次和服务类型进行分类，云计算可以认为包括以下几个层次的服务</a:t>
            </a:r>
            <a:r>
              <a:rPr lang="zh-CN" altLang="zh-CN" sz="2400" dirty="0" smtClean="0">
                <a:solidFill>
                  <a:schemeClr val="tx1"/>
                </a:solidFill>
              </a:rPr>
              <a:t>：</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基础</a:t>
            </a:r>
            <a:r>
              <a:rPr lang="zh-CN" altLang="zh-CN" sz="2400" dirty="0">
                <a:solidFill>
                  <a:schemeClr val="tx1"/>
                </a:solidFill>
              </a:rPr>
              <a:t>设施即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平台</a:t>
            </a:r>
            <a:r>
              <a:rPr lang="zh-CN" altLang="zh-CN" sz="2400" dirty="0">
                <a:solidFill>
                  <a:schemeClr val="tx1"/>
                </a:solidFill>
              </a:rPr>
              <a:t>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软件</a:t>
            </a:r>
            <a:r>
              <a:rPr lang="zh-CN" altLang="zh-CN" sz="2400" dirty="0">
                <a:solidFill>
                  <a:schemeClr val="tx1"/>
                </a:solidFill>
              </a:rPr>
              <a:t>即</a:t>
            </a:r>
            <a:r>
              <a:rPr lang="zh-CN" altLang="zh-CN" sz="2400" dirty="0" smtClean="0">
                <a:solidFill>
                  <a:schemeClr val="tx1"/>
                </a:solidFill>
              </a:rPr>
              <a:t>服务</a:t>
            </a:r>
            <a:endParaRPr lang="zh-CN" altLang="zh-CN" sz="2400" dirty="0">
              <a:solidFill>
                <a:schemeClr val="tx1"/>
              </a:solidFill>
            </a:endParaRPr>
          </a:p>
        </p:txBody>
      </p:sp>
      <p:pic>
        <p:nvPicPr>
          <p:cNvPr id="4098" name="Picture 2" descr="3-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5556" y="3251878"/>
            <a:ext cx="7992888" cy="32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云形 3"/>
          <p:cNvSpPr/>
          <p:nvPr/>
        </p:nvSpPr>
        <p:spPr>
          <a:xfrm>
            <a:off x="467544" y="2435138"/>
            <a:ext cx="2357454" cy="17859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云计算</a:t>
            </a:r>
            <a:endParaRPr lang="zh-CN" altLang="en-US" sz="3200" dirty="0"/>
          </a:p>
        </p:txBody>
      </p:sp>
      <p:sp>
        <p:nvSpPr>
          <p:cNvPr id="5" name="等于号 4"/>
          <p:cNvSpPr/>
          <p:nvPr/>
        </p:nvSpPr>
        <p:spPr>
          <a:xfrm>
            <a:off x="2753560" y="2863766"/>
            <a:ext cx="1071570" cy="914400"/>
          </a:xfrm>
          <a:prstGeom prst="math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6" name="云形 5"/>
          <p:cNvSpPr/>
          <p:nvPr/>
        </p:nvSpPr>
        <p:spPr>
          <a:xfrm>
            <a:off x="3753692" y="2435138"/>
            <a:ext cx="1857388" cy="16287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云</a:t>
            </a:r>
            <a:endParaRPr lang="en-US" altLang="zh-CN" sz="2800" dirty="0" smtClean="0"/>
          </a:p>
          <a:p>
            <a:pPr algn="ctr"/>
            <a:r>
              <a:rPr lang="zh-CN" altLang="en-US" dirty="0" smtClean="0"/>
              <a:t>（互联网）</a:t>
            </a:r>
            <a:endParaRPr lang="zh-CN" altLang="en-US" dirty="0"/>
          </a:p>
        </p:txBody>
      </p:sp>
      <p:sp>
        <p:nvSpPr>
          <p:cNvPr id="8" name="加号 7"/>
          <p:cNvSpPr/>
          <p:nvPr/>
        </p:nvSpPr>
        <p:spPr>
          <a:xfrm>
            <a:off x="5682518" y="2792328"/>
            <a:ext cx="914400" cy="1071570"/>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云形 8"/>
          <p:cNvSpPr/>
          <p:nvPr/>
        </p:nvSpPr>
        <p:spPr>
          <a:xfrm>
            <a:off x="6611212" y="2506576"/>
            <a:ext cx="2000264" cy="15668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计算</a:t>
            </a:r>
            <a:r>
              <a:rPr lang="zh-CN" altLang="en-US" dirty="0" smtClean="0"/>
              <a:t>（信息的计算处理）</a:t>
            </a:r>
            <a:endParaRPr lang="zh-CN" altLang="en-US" dirty="0"/>
          </a:p>
        </p:txBody>
      </p:sp>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checke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5632311"/>
          </a:xfrm>
          <a:prstGeom prst="rect">
            <a:avLst/>
          </a:prstGeom>
        </p:spPr>
        <p:txBody>
          <a:bodyPr wrap="square">
            <a:spAutoFit/>
          </a:bodyPr>
          <a:lstStyle/>
          <a:p>
            <a:r>
              <a:rPr lang="en-US" altLang="zh-CN" sz="2400" dirty="0" smtClean="0">
                <a:solidFill>
                  <a:srgbClr val="C00000"/>
                </a:solidFill>
              </a:rPr>
              <a:t>  3</a:t>
            </a:r>
            <a:r>
              <a:rPr lang="zh-CN" altLang="zh-CN" sz="2400" dirty="0">
                <a:solidFill>
                  <a:srgbClr val="C00000"/>
                </a:solidFill>
              </a:rPr>
              <a:t>．云计算的关键技术</a:t>
            </a:r>
            <a:endParaRPr lang="zh-CN" altLang="zh-CN" sz="2400" dirty="0">
              <a:solidFill>
                <a:srgbClr val="C00000"/>
              </a:solidFill>
            </a:endParaRPr>
          </a:p>
          <a:p>
            <a:r>
              <a:rPr lang="zh-CN" altLang="zh-CN" sz="2400" dirty="0">
                <a:solidFill>
                  <a:schemeClr val="tx1"/>
                </a:solidFill>
              </a:rPr>
              <a:t>云计算关键技术的具体内容包含以下</a:t>
            </a:r>
            <a:r>
              <a:rPr lang="en-US" altLang="zh-CN" sz="2400" dirty="0">
                <a:solidFill>
                  <a:schemeClr val="tx1"/>
                </a:solidFill>
              </a:rPr>
              <a:t>6</a:t>
            </a:r>
            <a:r>
              <a:rPr lang="zh-CN" altLang="zh-CN" sz="2400" dirty="0">
                <a:solidFill>
                  <a:schemeClr val="tx1"/>
                </a:solidFill>
              </a:rPr>
              <a:t>个方面。</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虚拟化技术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虚拟</a:t>
            </a:r>
            <a:r>
              <a:rPr lang="zh-CN" altLang="zh-CN" sz="2400" dirty="0">
                <a:solidFill>
                  <a:schemeClr val="tx1"/>
                </a:solidFill>
              </a:rPr>
              <a:t>化技术实现类物理资源的逻辑抽象和统一表示。通过虚拟化技术可提高资源的利用率，并能根据用户业务需求的变化，快速灵活地进行资源配置和部署</a:t>
            </a:r>
            <a:r>
              <a:rPr lang="zh-CN" altLang="zh-CN" sz="2400" dirty="0" smtClean="0">
                <a:solidFill>
                  <a:schemeClr val="tx1"/>
                </a:solidFill>
              </a:rPr>
              <a:t>。虚拟</a:t>
            </a:r>
            <a:r>
              <a:rPr lang="zh-CN" altLang="zh-CN" sz="2400" dirty="0">
                <a:solidFill>
                  <a:schemeClr val="tx1"/>
                </a:solidFill>
              </a:rPr>
              <a:t>化技术包括计算虚拟化、存储虚拟化、网络虚拟化、应用虚拟化等。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C00000"/>
                </a:solidFill>
              </a:rPr>
              <a:t>分布式编程模型与计算</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编程模型实现了在后台自动地将用户的程序分解为高效的分布式计算或并行计算模式，并在后台具体执行计算工作，包括相关的任务调度</a:t>
            </a:r>
            <a:r>
              <a:rPr lang="zh-CN" altLang="zh-CN" sz="2400" dirty="0" smtClean="0">
                <a:solidFill>
                  <a:schemeClr val="tx1"/>
                </a:solidFill>
              </a:rPr>
              <a:t>。</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C00000"/>
                </a:solidFill>
              </a:rPr>
              <a:t>海量数据分布式存储技术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计算系统需要同时满足大量用户的需求，并行地为大量用户提供服务。因此，云计算的数据存储技术必须具有高吞吐率和高传输率的特点</a:t>
            </a:r>
            <a:r>
              <a:rPr lang="zh-CN" altLang="zh-CN" sz="2400" dirty="0" smtClean="0">
                <a:solidFill>
                  <a:schemeClr val="tx1"/>
                </a:solidFill>
              </a:rPr>
              <a:t>。</a:t>
            </a:r>
            <a:endParaRPr lang="en-US" altLang="zh-CN" sz="2400" dirty="0" smtClean="0">
              <a:solidFill>
                <a:schemeClr val="tx1"/>
              </a:solidFill>
            </a:endParaRPr>
          </a:p>
        </p:txBody>
      </p:sp>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431540" y="1196752"/>
            <a:ext cx="828092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3</a:t>
            </a:r>
            <a:r>
              <a:rPr lang="en-US" altLang="zh-CN" sz="2800" dirty="0">
                <a:solidFill>
                  <a:srgbClr val="C00000"/>
                </a:solidFill>
              </a:rPr>
              <a:t>. </a:t>
            </a:r>
            <a:r>
              <a:rPr lang="zh-CN" altLang="zh-CN" sz="2800" dirty="0">
                <a:solidFill>
                  <a:srgbClr val="C00000"/>
                </a:solidFill>
              </a:rPr>
              <a:t>按规模和性能分类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的规模和性能主要是指其</a:t>
            </a:r>
            <a:r>
              <a:rPr lang="zh-CN" altLang="zh-CN" sz="2800" dirty="0">
                <a:solidFill>
                  <a:srgbClr val="FF0000"/>
                </a:solidFill>
              </a:rPr>
              <a:t>字长、运算速度、存储容量、外部设备配置及软件配置</a:t>
            </a:r>
            <a:r>
              <a:rPr lang="zh-CN" altLang="zh-CN" sz="2800" dirty="0">
                <a:solidFill>
                  <a:schemeClr val="tx1"/>
                </a:solidFill>
              </a:rPr>
              <a:t>等。根据计算机规模和性能的不同，可将计算机</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高性能计算机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微型计算机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工作站</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服务器</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嵌入式计算机</a:t>
            </a:r>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055633"/>
            <a:ext cx="8244916" cy="4893647"/>
          </a:xfrm>
          <a:prstGeom prst="rect">
            <a:avLst/>
          </a:prstGeom>
        </p:spPr>
        <p:txBody>
          <a:bodyPr wrap="square">
            <a:spAutoFit/>
          </a:bodyPr>
          <a:lstStyle/>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C00000"/>
                </a:solidFill>
              </a:rPr>
              <a:t>海量数据管理技术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计算需要对分布式存储的海量数据进行处理和分析，因此云计算的数据管理技术必须具备高效管理大量分布式数据的能力。目前云计算的数据管理技术中最著名的是</a:t>
            </a:r>
            <a:r>
              <a:rPr lang="en-US" altLang="zh-CN" sz="2400" dirty="0">
                <a:solidFill>
                  <a:schemeClr val="tx1"/>
                </a:solidFill>
              </a:rPr>
              <a:t>Google</a:t>
            </a:r>
            <a:r>
              <a:rPr lang="zh-CN" altLang="zh-CN" sz="2400" dirty="0">
                <a:solidFill>
                  <a:schemeClr val="tx1"/>
                </a:solidFill>
              </a:rPr>
              <a:t>的</a:t>
            </a:r>
            <a:r>
              <a:rPr lang="en-US" altLang="zh-CN" sz="2400" dirty="0" err="1">
                <a:solidFill>
                  <a:schemeClr val="tx1"/>
                </a:solidFill>
              </a:rPr>
              <a:t>BigTable</a:t>
            </a:r>
            <a:r>
              <a:rPr lang="zh-CN" altLang="zh-CN" sz="2400" dirty="0">
                <a:solidFill>
                  <a:schemeClr val="tx1"/>
                </a:solidFill>
              </a:rPr>
              <a:t>数据管理</a:t>
            </a:r>
            <a:r>
              <a:rPr lang="zh-CN" altLang="zh-CN" sz="2400" dirty="0" smtClean="0">
                <a:solidFill>
                  <a:schemeClr val="tx1"/>
                </a:solidFill>
              </a:rPr>
              <a:t>技术。</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C00000"/>
                </a:solidFill>
              </a:rPr>
              <a:t>虚拟资源的管理与调度</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计算系统的平台管理技术能够使大量的虚拟化资源协同工作，</a:t>
            </a:r>
            <a:r>
              <a:rPr lang="zh-CN" altLang="zh-CN" sz="2400" dirty="0" smtClean="0">
                <a:solidFill>
                  <a:schemeClr val="tx1"/>
                </a:solidFill>
              </a:rPr>
              <a:t>方便进行</a:t>
            </a:r>
            <a:r>
              <a:rPr lang="zh-CN" altLang="zh-CN" sz="2400" dirty="0">
                <a:solidFill>
                  <a:schemeClr val="tx1"/>
                </a:solidFill>
              </a:rPr>
              <a:t>业务部署和开通，快速发现和恢复系统故障，通过自动化、智能化手段实现大规模系统的可靠运行。</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C00000"/>
                </a:solidFill>
              </a:rPr>
              <a:t>云计算相关的安全技术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计算模式带来了一系列的安全问题，包括用户隐私的保护、用户数据的备份、云计算基础设施的防护等，这些问题都需要更强的技术手段乃至法律手段去解决。</a:t>
            </a:r>
            <a:endParaRPr lang="zh-CN" altLang="zh-CN" sz="24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116027"/>
            <a:ext cx="8244916" cy="4585871"/>
          </a:xfrm>
          <a:prstGeom prst="rect">
            <a:avLst/>
          </a:prstGeom>
        </p:spPr>
        <p:txBody>
          <a:bodyPr wrap="square">
            <a:spAutoFit/>
          </a:bodyPr>
          <a:lstStyle/>
          <a:p>
            <a:r>
              <a:rPr lang="en-US" altLang="zh-CN" sz="2800" dirty="0" smtClean="0">
                <a:solidFill>
                  <a:srgbClr val="C00000"/>
                </a:solidFill>
              </a:rPr>
              <a:t>  4</a:t>
            </a:r>
            <a:r>
              <a:rPr lang="zh-CN" altLang="zh-CN" sz="2800" dirty="0">
                <a:solidFill>
                  <a:srgbClr val="C00000"/>
                </a:solidFill>
              </a:rPr>
              <a:t>．云计算的应用</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随着</a:t>
            </a:r>
            <a:r>
              <a:rPr lang="zh-CN" altLang="zh-CN" sz="2800" dirty="0">
                <a:solidFill>
                  <a:schemeClr val="tx1"/>
                </a:solidFill>
              </a:rPr>
              <a:t>云计算技术产品、解决方案的不断成熟，云计算理念的迅速推广普及，云计算必将成为未来重要行业领域的主流</a:t>
            </a:r>
            <a:r>
              <a:rPr lang="en-US" altLang="zh-CN" sz="2800" dirty="0">
                <a:solidFill>
                  <a:schemeClr val="tx1"/>
                </a:solidFill>
              </a:rPr>
              <a:t>IT</a:t>
            </a:r>
            <a:r>
              <a:rPr lang="zh-CN" altLang="zh-CN" sz="2800" dirty="0">
                <a:solidFill>
                  <a:schemeClr val="tx1"/>
                </a:solidFill>
              </a:rPr>
              <a:t>应用模式，为重点行业用户的信息化建设与</a:t>
            </a:r>
            <a:r>
              <a:rPr lang="en-US" altLang="zh-CN" sz="2800" dirty="0">
                <a:solidFill>
                  <a:schemeClr val="tx1"/>
                </a:solidFill>
              </a:rPr>
              <a:t>IT</a:t>
            </a:r>
            <a:r>
              <a:rPr lang="zh-CN" altLang="zh-CN" sz="2800" dirty="0">
                <a:solidFill>
                  <a:schemeClr val="tx1"/>
                </a:solidFill>
              </a:rPr>
              <a:t>运维管理工作奠定核心基础</a:t>
            </a:r>
            <a:r>
              <a:rPr lang="zh-CN" altLang="zh-CN" sz="2800" dirty="0" smtClean="0">
                <a:solidFill>
                  <a:schemeClr val="tx1"/>
                </a:solidFill>
              </a:rPr>
              <a:t>。</a:t>
            </a:r>
            <a:endParaRPr lang="en-US" altLang="zh-CN" sz="2800" dirty="0" smtClean="0">
              <a:solidFill>
                <a:schemeClr val="tx1"/>
              </a:solidFill>
            </a:endParaRPr>
          </a:p>
          <a:p>
            <a:endParaRPr lang="zh-CN" altLang="zh-CN" sz="1200" dirty="0">
              <a:solidFill>
                <a:schemeClr val="tx1"/>
              </a:solidFill>
            </a:endParaRPr>
          </a:p>
          <a:p>
            <a:pPr lvl="1"/>
            <a:r>
              <a:rPr lang="zh-CN" altLang="zh-CN" sz="2800" i="1" dirty="0">
                <a:solidFill>
                  <a:srgbClr val="C00000"/>
                </a:solidFill>
              </a:rPr>
              <a:t>①</a:t>
            </a:r>
            <a:r>
              <a:rPr lang="en-US" altLang="zh-CN" sz="2800" i="1" dirty="0">
                <a:solidFill>
                  <a:schemeClr val="tx1"/>
                </a:solidFill>
              </a:rPr>
              <a:t> </a:t>
            </a:r>
            <a:r>
              <a:rPr lang="zh-CN" altLang="zh-CN" sz="2800" i="1" dirty="0">
                <a:solidFill>
                  <a:schemeClr val="tx1"/>
                </a:solidFill>
              </a:rPr>
              <a:t>医药医疗</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②</a:t>
            </a:r>
            <a:r>
              <a:rPr lang="en-US" altLang="zh-CN" sz="2800" i="1" dirty="0">
                <a:solidFill>
                  <a:schemeClr val="tx1"/>
                </a:solidFill>
              </a:rPr>
              <a:t> </a:t>
            </a:r>
            <a:r>
              <a:rPr lang="zh-CN" altLang="zh-CN" sz="2800" i="1" dirty="0">
                <a:solidFill>
                  <a:schemeClr val="tx1"/>
                </a:solidFill>
              </a:rPr>
              <a:t>制造</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③</a:t>
            </a:r>
            <a:r>
              <a:rPr lang="en-US" altLang="zh-CN" sz="2800" i="1" dirty="0">
                <a:solidFill>
                  <a:schemeClr val="tx1"/>
                </a:solidFill>
              </a:rPr>
              <a:t> </a:t>
            </a:r>
            <a:r>
              <a:rPr lang="zh-CN" altLang="zh-CN" sz="2800" i="1" dirty="0">
                <a:solidFill>
                  <a:schemeClr val="tx1"/>
                </a:solidFill>
              </a:rPr>
              <a:t>金融与能源</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④</a:t>
            </a:r>
            <a:r>
              <a:rPr lang="en-US" altLang="zh-CN" sz="2800" i="1" dirty="0">
                <a:solidFill>
                  <a:schemeClr val="tx1"/>
                </a:solidFill>
              </a:rPr>
              <a:t> </a:t>
            </a:r>
            <a:r>
              <a:rPr lang="zh-CN" altLang="zh-CN" sz="2800" i="1" dirty="0">
                <a:solidFill>
                  <a:schemeClr val="tx1"/>
                </a:solidFill>
              </a:rPr>
              <a:t>电子政务</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⑤</a:t>
            </a:r>
            <a:r>
              <a:rPr lang="en-US" altLang="zh-CN" sz="2800" i="1" dirty="0">
                <a:solidFill>
                  <a:schemeClr val="tx1"/>
                </a:solidFill>
              </a:rPr>
              <a:t> </a:t>
            </a:r>
            <a:r>
              <a:rPr lang="zh-CN" altLang="zh-CN" sz="2800" dirty="0">
                <a:solidFill>
                  <a:schemeClr val="tx1"/>
                </a:solidFill>
              </a:rPr>
              <a:t>教育科研</a:t>
            </a:r>
            <a:r>
              <a:rPr lang="zh-CN" altLang="zh-CN" sz="2800" dirty="0" smtClean="0">
                <a:solidFill>
                  <a:schemeClr val="tx1"/>
                </a:solidFill>
              </a:rPr>
              <a:t>领域</a:t>
            </a:r>
            <a:endParaRPr lang="zh-CN" altLang="zh-CN"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8" y="1096863"/>
            <a:ext cx="846094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1.5.2  </a:t>
            </a:r>
            <a:r>
              <a:rPr lang="zh-CN" altLang="zh-CN" sz="2800" dirty="0" smtClean="0">
                <a:solidFill>
                  <a:srgbClr val="C00000"/>
                </a:solidFill>
              </a:rPr>
              <a:t>物联网</a:t>
            </a:r>
            <a:r>
              <a:rPr lang="en-US" altLang="zh-CN" sz="2800" dirty="0" smtClean="0">
                <a:solidFill>
                  <a:srgbClr val="C00000"/>
                </a:solidFill>
              </a:rPr>
              <a:t>  </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新一代信息技术的重要组成部分，它是通过各种信息传感设备，实时采集任何需要监控、连接、互动的物体或过程等各种需要的信息，与互联网结合形成的一个巨大网络。其目的是实现物与物、物与人，所有物品与网络的连接，方便识别、管理和控制</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rgbClr val="FF0000"/>
                </a:solidFill>
              </a:rPr>
              <a:t>  1</a:t>
            </a:r>
            <a:r>
              <a:rPr lang="zh-CN" altLang="zh-CN" sz="2600" dirty="0">
                <a:solidFill>
                  <a:srgbClr val="FF0000"/>
                </a:solidFill>
              </a:rPr>
              <a:t>．物联网的概念</a:t>
            </a:r>
            <a:endParaRPr lang="zh-CN" altLang="zh-CN" sz="2600" dirty="0">
              <a:solidFill>
                <a:srgbClr val="FF0000"/>
              </a:solidFill>
            </a:endParaRPr>
          </a:p>
          <a:p>
            <a:r>
              <a:rPr lang="en-US" altLang="zh-CN" sz="2600" dirty="0" smtClean="0">
                <a:solidFill>
                  <a:schemeClr val="tx1"/>
                </a:solidFill>
              </a:rPr>
              <a:t>        </a:t>
            </a:r>
            <a:r>
              <a:rPr lang="zh-CN" altLang="zh-CN" sz="2600" dirty="0" smtClean="0">
                <a:solidFill>
                  <a:schemeClr val="tx1"/>
                </a:solidFill>
              </a:rPr>
              <a:t>物联网的</a:t>
            </a:r>
            <a:r>
              <a:rPr lang="zh-CN" altLang="zh-CN" sz="2600" dirty="0">
                <a:solidFill>
                  <a:schemeClr val="tx1"/>
                </a:solidFill>
              </a:rPr>
              <a:t>定义是通过射频识别（</a:t>
            </a:r>
            <a:r>
              <a:rPr lang="en-US" altLang="zh-CN" sz="2600" dirty="0">
                <a:solidFill>
                  <a:schemeClr val="tx1"/>
                </a:solidFill>
              </a:rPr>
              <a:t>RFID</a:t>
            </a:r>
            <a:r>
              <a:rPr lang="zh-CN" altLang="zh-CN" sz="2600" dirty="0">
                <a:solidFill>
                  <a:schemeClr val="tx1"/>
                </a:solidFill>
              </a:rPr>
              <a:t>）、红外感应器、全球定位系统、激光扫描器等信息</a:t>
            </a:r>
            <a:r>
              <a:rPr lang="zh-CN" altLang="zh-CN" sz="2600" dirty="0">
                <a:solidFill>
                  <a:srgbClr val="FF0000"/>
                </a:solidFill>
              </a:rPr>
              <a:t>传感设备</a:t>
            </a:r>
            <a:r>
              <a:rPr lang="zh-CN" altLang="zh-CN" sz="2600" dirty="0">
                <a:solidFill>
                  <a:schemeClr val="tx1"/>
                </a:solidFill>
              </a:rPr>
              <a:t>，按约定的协议，把任何物品与互联网连接起来，进行信息交换和通信，以实现智能化识别、定位、跟踪、监控和管理的一种网络</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060859"/>
            <a:ext cx="8676964"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2</a:t>
            </a:r>
            <a:r>
              <a:rPr lang="zh-CN" altLang="zh-CN" sz="2800" dirty="0">
                <a:solidFill>
                  <a:srgbClr val="FF0000"/>
                </a:solidFill>
              </a:rPr>
              <a:t>．物联网体系架构及关键技术</a:t>
            </a:r>
            <a:endParaRPr lang="zh-CN" altLang="zh-CN" sz="2800" dirty="0">
              <a:solidFill>
                <a:srgbClr val="FF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物理世界与信息空间的深度融合系统，涉及众多的技术领域和应用行业，需要对互联网中设备实体的功能、行为和角色进行梳理，从各种物联网的应用中总结出元件、组件、模块和功能的共性与区别，建立一种科学的物联网体系结构，以促进物联网标准的统一制订</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物联网数据的产生、传输和处理的流动方向，将物联网的体系结构分为三</a:t>
            </a:r>
            <a:r>
              <a:rPr lang="zh-CN" altLang="zh-CN" sz="2600" dirty="0" smtClean="0">
                <a:solidFill>
                  <a:schemeClr val="tx1"/>
                </a:solidFill>
              </a:rPr>
              <a:t>层</a:t>
            </a:r>
            <a:r>
              <a:rPr lang="zh-CN" altLang="en-US" sz="2600" dirty="0" smtClean="0">
                <a:solidFill>
                  <a:schemeClr val="tx1"/>
                </a:solidFill>
              </a:rPr>
              <a:t>：</a:t>
            </a:r>
            <a:endParaRPr lang="en-US" altLang="zh-CN" sz="26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a:solidFill>
                  <a:schemeClr val="tx1"/>
                </a:solidFill>
              </a:rPr>
              <a:t>感知</a:t>
            </a:r>
            <a:r>
              <a:rPr lang="zh-CN" altLang="zh-CN" sz="2400" dirty="0" smtClean="0">
                <a:solidFill>
                  <a:schemeClr val="tx1"/>
                </a:solidFill>
              </a:rPr>
              <a:t>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联网的皮肤和五官</a:t>
            </a:r>
            <a:r>
              <a:rPr lang="en-US" altLang="zh-CN" sz="2400" dirty="0">
                <a:solidFill>
                  <a:schemeClr val="tx1"/>
                </a:solidFill>
              </a:rPr>
              <a:t>——</a:t>
            </a:r>
            <a:r>
              <a:rPr lang="zh-CN" altLang="zh-CN" sz="2400" dirty="0">
                <a:solidFill>
                  <a:schemeClr val="tx1"/>
                </a:solidFill>
              </a:rPr>
              <a:t>识别</a:t>
            </a:r>
            <a:r>
              <a:rPr lang="zh-CN" altLang="zh-CN" sz="2400" dirty="0" smtClean="0">
                <a:solidFill>
                  <a:schemeClr val="tx1"/>
                </a:solidFill>
              </a:rPr>
              <a:t>物体</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网络层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联网的神经中枢和大脑</a:t>
            </a:r>
            <a:r>
              <a:rPr lang="en-US" altLang="zh-CN" sz="2400" dirty="0">
                <a:solidFill>
                  <a:schemeClr val="tx1"/>
                </a:solidFill>
              </a:rPr>
              <a:t>——</a:t>
            </a:r>
            <a:r>
              <a:rPr lang="zh-CN" altLang="zh-CN" sz="2400" dirty="0">
                <a:solidFill>
                  <a:schemeClr val="tx1"/>
                </a:solidFill>
              </a:rPr>
              <a:t>信息传递和</a:t>
            </a:r>
            <a:r>
              <a:rPr lang="zh-CN" altLang="zh-CN" sz="2400" dirty="0" smtClean="0">
                <a:solidFill>
                  <a:schemeClr val="tx1"/>
                </a:solidFill>
              </a:rPr>
              <a:t>处理</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应用层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联网的社会分工与行业需求</a:t>
            </a:r>
            <a:r>
              <a:rPr lang="zh-CN" altLang="zh-CN" sz="2400" dirty="0" smtClean="0">
                <a:solidFill>
                  <a:schemeClr val="tx1"/>
                </a:solidFill>
              </a:rPr>
              <a:t>结合</a:t>
            </a:r>
            <a:r>
              <a:rPr lang="en-US" altLang="zh-CN" sz="2400" dirty="0">
                <a:solidFill>
                  <a:schemeClr val="tx1"/>
                </a:solidFill>
              </a:rPr>
              <a:t>——</a:t>
            </a:r>
            <a:r>
              <a:rPr lang="zh-CN" altLang="zh-CN" sz="2400" dirty="0" smtClean="0">
                <a:solidFill>
                  <a:schemeClr val="tx1"/>
                </a:solidFill>
              </a:rPr>
              <a:t>实现</a:t>
            </a:r>
            <a:r>
              <a:rPr lang="zh-CN" altLang="zh-CN" sz="2400" dirty="0">
                <a:solidFill>
                  <a:schemeClr val="tx1"/>
                </a:solidFill>
              </a:rPr>
              <a:t>广泛智能化。</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107950" y="872716"/>
            <a:ext cx="8928100" cy="5689600"/>
          </a:xfrm>
          <a:prstGeom prst="roundRect">
            <a:avLst>
              <a:gd name="adj" fmla="val 13125"/>
            </a:avLst>
          </a:prstGeom>
          <a:solidFill>
            <a:schemeClr val="accent6">
              <a:lumMod val="40000"/>
              <a:lumOff val="60000"/>
            </a:schemeClr>
          </a:solidFill>
          <a:ln w="3175">
            <a:solidFill>
              <a:srgbClr val="969696">
                <a:alpha val="65097"/>
              </a:srgbClr>
            </a:solidFill>
            <a:round/>
          </a:ln>
          <a:effectLst/>
        </p:spPr>
        <p:txBody>
          <a:bodyPr/>
          <a:lstStyle/>
          <a:p>
            <a:pPr>
              <a:lnSpc>
                <a:spcPct val="120000"/>
              </a:lnSpc>
            </a:pPr>
            <a:r>
              <a:rPr lang="zh-CN" altLang="en-US" sz="2800" i="0" dirty="0" smtClean="0">
                <a:solidFill>
                  <a:schemeClr val="tx2"/>
                </a:solidFill>
                <a:latin typeface="黑体" panose="02010609060101010101" pitchFamily="49" charset="-122"/>
                <a:ea typeface="黑体" panose="02010609060101010101" pitchFamily="49" charset="-122"/>
              </a:rPr>
              <a:t>物</a:t>
            </a:r>
            <a:r>
              <a:rPr lang="zh-CN" altLang="en-US" sz="2800" i="0" dirty="0">
                <a:solidFill>
                  <a:schemeClr val="tx2"/>
                </a:solidFill>
                <a:latin typeface="黑体" panose="02010609060101010101" pitchFamily="49" charset="-122"/>
                <a:ea typeface="黑体" panose="02010609060101010101" pitchFamily="49" charset="-122"/>
              </a:rPr>
              <a:t>联网的架构</a:t>
            </a:r>
            <a:endParaRPr lang="zh-CN" altLang="en-US" dirty="0"/>
          </a:p>
        </p:txBody>
      </p:sp>
      <p:pic>
        <p:nvPicPr>
          <p:cNvPr id="41988" name="Picture 4" descr="200911021317374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664655"/>
            <a:ext cx="8353425"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日期占位符 1"/>
          <p:cNvSpPr>
            <a:spLocks noGrp="1"/>
          </p:cNvSpPr>
          <p:nvPr>
            <p:ph type="dt" sz="half" idx="10"/>
          </p:nvPr>
        </p:nvSpPr>
        <p:spPr/>
        <p:txBody>
          <a:bodyPr/>
          <a:lstStyle/>
          <a:p>
            <a:pPr>
              <a:defRPr/>
            </a:pPr>
            <a:fld id="{FE07116F-105F-4083-8F23-1F44BAD900A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plus(in)">
                                      <p:cBhvr>
                                        <p:cTn id="7" dur="2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872716"/>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3</a:t>
            </a:r>
            <a:r>
              <a:rPr lang="zh-CN" altLang="zh-CN" sz="2800" dirty="0">
                <a:solidFill>
                  <a:srgbClr val="FF0000"/>
                </a:solidFill>
              </a:rPr>
              <a:t>．物联网的应用</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物</a:t>
            </a:r>
            <a:r>
              <a:rPr lang="zh-CN" altLang="zh-CN" sz="2800" dirty="0">
                <a:solidFill>
                  <a:schemeClr val="tx1"/>
                </a:solidFill>
              </a:rPr>
              <a:t>联网的应用可分为监控型（物流监控、污染监控）、查询型（智能检索、远程抄表）、控制型（智能交通、智能家居、路灯控制）、扫描型（手机钱包、高速公路不停车收费）等。信息时代，物联网无处不在。</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1E7200F-057B-47EF-BE26-190FD039B61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2050" name="Picture 2" descr="3-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89100" y="3320989"/>
            <a:ext cx="6475288" cy="352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67545" y="908720"/>
            <a:ext cx="860495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C00000"/>
                </a:solidFill>
              </a:rPr>
              <a:t>物联网的应用</a:t>
            </a:r>
            <a:r>
              <a:rPr lang="zh-CN" altLang="zh-CN" sz="2800" dirty="0" smtClean="0">
                <a:solidFill>
                  <a:srgbClr val="C00000"/>
                </a:solidFill>
              </a:rPr>
              <a:t>领域</a:t>
            </a:r>
            <a:r>
              <a:rPr lang="zh-CN" altLang="en-US" sz="2800" dirty="0">
                <a:solidFill>
                  <a:srgbClr val="C00000"/>
                </a:solidFill>
              </a:rPr>
              <a:t>：</a:t>
            </a:r>
            <a:endParaRPr lang="zh-CN" altLang="zh-CN" sz="28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城市管理</a:t>
            </a:r>
            <a:endParaRPr lang="zh-CN" altLang="zh-CN" sz="2400" dirty="0">
              <a:solidFill>
                <a:srgbClr val="FF0000"/>
              </a:solidFill>
            </a:endParaRPr>
          </a:p>
          <a:p>
            <a:pPr lvl="1"/>
            <a:r>
              <a:rPr lang="zh-CN" altLang="zh-CN" sz="2400" dirty="0">
                <a:solidFill>
                  <a:schemeClr val="tx1"/>
                </a:solidFill>
              </a:rPr>
              <a:t>①</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交通</a:t>
            </a:r>
            <a:endParaRPr lang="zh-CN" altLang="zh-CN" sz="2400" dirty="0">
              <a:solidFill>
                <a:schemeClr val="tx1"/>
              </a:solidFill>
            </a:endParaRPr>
          </a:p>
          <a:p>
            <a:pPr lvl="1"/>
            <a:r>
              <a:rPr lang="zh-CN" altLang="zh-CN" sz="2400" dirty="0">
                <a:solidFill>
                  <a:schemeClr val="tx1"/>
                </a:solidFill>
              </a:rPr>
              <a:t>②</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建筑</a:t>
            </a:r>
            <a:endParaRPr lang="zh-CN" altLang="zh-CN" sz="2400" dirty="0">
              <a:solidFill>
                <a:schemeClr val="tx1"/>
              </a:solidFill>
            </a:endParaRPr>
          </a:p>
          <a:p>
            <a:pPr lvl="1"/>
            <a:r>
              <a:rPr lang="zh-CN" altLang="zh-CN" sz="2400" dirty="0">
                <a:solidFill>
                  <a:schemeClr val="tx1"/>
                </a:solidFill>
              </a:rPr>
              <a:t>③</a:t>
            </a:r>
            <a:r>
              <a:rPr lang="en-US" altLang="zh-CN" sz="2400" dirty="0">
                <a:solidFill>
                  <a:schemeClr val="tx1"/>
                </a:solidFill>
              </a:rPr>
              <a:t> </a:t>
            </a:r>
            <a:r>
              <a:rPr lang="zh-CN" altLang="zh-CN" sz="2400" dirty="0">
                <a:solidFill>
                  <a:schemeClr val="tx1"/>
                </a:solidFill>
              </a:rPr>
              <a:t>文物保护和数字</a:t>
            </a:r>
            <a:r>
              <a:rPr lang="zh-CN" altLang="zh-CN" sz="2400" dirty="0" smtClean="0">
                <a:solidFill>
                  <a:schemeClr val="tx1"/>
                </a:solidFill>
              </a:rPr>
              <a:t>博物馆</a:t>
            </a:r>
            <a:endParaRPr lang="en-US" altLang="zh-CN" sz="2400" dirty="0" smtClean="0">
              <a:solidFill>
                <a:schemeClr val="tx1"/>
              </a:solidFill>
            </a:endParaRPr>
          </a:p>
          <a:p>
            <a:pPr lvl="1"/>
            <a:r>
              <a:rPr lang="zh-CN" altLang="zh-CN" sz="2400" dirty="0" smtClean="0">
                <a:solidFill>
                  <a:schemeClr val="tx1"/>
                </a:solidFill>
              </a:rPr>
              <a:t>④</a:t>
            </a:r>
            <a:r>
              <a:rPr lang="en-US" altLang="zh-CN" sz="2400" dirty="0" smtClean="0">
                <a:solidFill>
                  <a:schemeClr val="tx1"/>
                </a:solidFill>
              </a:rPr>
              <a:t> </a:t>
            </a:r>
            <a:r>
              <a:rPr lang="zh-CN" altLang="zh-CN" sz="2400" dirty="0">
                <a:solidFill>
                  <a:schemeClr val="tx1"/>
                </a:solidFill>
              </a:rPr>
              <a:t>古迹、古树实时</a:t>
            </a:r>
            <a:r>
              <a:rPr lang="zh-CN" altLang="zh-CN" sz="2400" dirty="0" smtClean="0">
                <a:solidFill>
                  <a:schemeClr val="tx1"/>
                </a:solidFill>
              </a:rPr>
              <a:t>监测</a:t>
            </a:r>
            <a:endParaRPr lang="zh-CN" altLang="zh-CN" sz="2400" dirty="0">
              <a:solidFill>
                <a:schemeClr val="tx1"/>
              </a:solidFill>
            </a:endParaRPr>
          </a:p>
          <a:p>
            <a:pPr lvl="1"/>
            <a:r>
              <a:rPr lang="zh-CN" altLang="zh-CN" sz="2400" dirty="0">
                <a:solidFill>
                  <a:schemeClr val="tx1"/>
                </a:solidFill>
              </a:rPr>
              <a:t>⑤</a:t>
            </a:r>
            <a:r>
              <a:rPr lang="en-US" altLang="zh-CN" sz="2400" dirty="0">
                <a:solidFill>
                  <a:schemeClr val="tx1"/>
                </a:solidFill>
              </a:rPr>
              <a:t> </a:t>
            </a:r>
            <a:r>
              <a:rPr lang="zh-CN" altLang="zh-CN" sz="2400" dirty="0">
                <a:solidFill>
                  <a:schemeClr val="tx1"/>
                </a:solidFill>
              </a:rPr>
              <a:t>数字图书馆和数字</a:t>
            </a:r>
            <a:r>
              <a:rPr lang="zh-CN" altLang="zh-CN" sz="2400" dirty="0" smtClean="0">
                <a:solidFill>
                  <a:schemeClr val="tx1"/>
                </a:solidFill>
              </a:rPr>
              <a:t>档案馆</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数字家庭</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定位导航</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现代物流管理</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食品安全控制</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FF0000"/>
                </a:solidFill>
              </a:rPr>
              <a:t>零售</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7</a:t>
            </a:r>
            <a:r>
              <a:rPr lang="zh-CN" altLang="zh-CN" sz="2400" dirty="0">
                <a:solidFill>
                  <a:schemeClr val="tx1"/>
                </a:solidFill>
              </a:rPr>
              <a:t>）</a:t>
            </a:r>
            <a:r>
              <a:rPr lang="zh-CN" altLang="zh-CN" sz="2400" dirty="0">
                <a:solidFill>
                  <a:srgbClr val="FF0000"/>
                </a:solidFill>
              </a:rPr>
              <a:t>数字医疗</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8</a:t>
            </a:r>
            <a:r>
              <a:rPr lang="zh-CN" altLang="zh-CN" sz="2400" dirty="0">
                <a:solidFill>
                  <a:schemeClr val="tx1"/>
                </a:solidFill>
              </a:rPr>
              <a:t>）</a:t>
            </a:r>
            <a:r>
              <a:rPr lang="zh-CN" altLang="zh-CN" sz="2400" dirty="0">
                <a:solidFill>
                  <a:srgbClr val="FF0000"/>
                </a:solidFill>
              </a:rPr>
              <a:t>防入侵</a:t>
            </a:r>
            <a:r>
              <a:rPr lang="zh-CN" altLang="zh-CN" sz="2400" dirty="0" smtClean="0">
                <a:solidFill>
                  <a:srgbClr val="FF0000"/>
                </a:solidFill>
              </a:rPr>
              <a:t>系统</a:t>
            </a:r>
            <a:endParaRPr lang="zh-CN" altLang="zh-CN" sz="2400" dirty="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C26BE14-8CF9-4871-AC1E-82A050064B3A}"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131706"/>
            <a:ext cx="853294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1.5.3  </a:t>
            </a:r>
            <a:r>
              <a:rPr lang="zh-CN" altLang="zh-CN" sz="2800" dirty="0">
                <a:solidFill>
                  <a:srgbClr val="C00000"/>
                </a:solidFill>
              </a:rPr>
              <a:t>大</a:t>
            </a:r>
            <a:r>
              <a:rPr lang="zh-CN" altLang="zh-CN" sz="2800" dirty="0" smtClean="0">
                <a:solidFill>
                  <a:srgbClr val="C00000"/>
                </a:solidFill>
              </a:rPr>
              <a:t>数据</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人们</a:t>
            </a:r>
            <a:r>
              <a:rPr lang="zh-CN" altLang="zh-CN" sz="2600" dirty="0">
                <a:solidFill>
                  <a:schemeClr val="tx1"/>
                </a:solidFill>
              </a:rPr>
              <a:t>生活在数据爆炸的时代，</a:t>
            </a:r>
            <a:r>
              <a:rPr lang="en-US" altLang="zh-CN" sz="2600" dirty="0">
                <a:solidFill>
                  <a:schemeClr val="tx1"/>
                </a:solidFill>
              </a:rPr>
              <a:t>2013</a:t>
            </a:r>
            <a:r>
              <a:rPr lang="zh-CN" altLang="zh-CN" sz="2600" dirty="0">
                <a:solidFill>
                  <a:schemeClr val="tx1"/>
                </a:solidFill>
              </a:rPr>
              <a:t>年被媒体称为大数据元年。随着大量数据的不断产生，对大数据的处理需求越来越急迫。</a:t>
            </a:r>
            <a:r>
              <a:rPr lang="zh-CN" altLang="zh-CN" sz="2600" dirty="0">
                <a:solidFill>
                  <a:srgbClr val="C00000"/>
                </a:solidFill>
              </a:rPr>
              <a:t>数据已成为与自然资源和人力资源一样重要的战略资源，它巨大的能量必将改变这个世界的面貌。</a:t>
            </a:r>
            <a:r>
              <a:rPr lang="zh-CN" altLang="zh-CN" sz="2600" dirty="0">
                <a:solidFill>
                  <a:schemeClr val="tx1"/>
                </a:solidFill>
              </a:rPr>
              <a:t>如何有效地组织和使用大数据不仅关系到经济的发展，还关系到生产</a:t>
            </a:r>
            <a:r>
              <a:rPr lang="zh-CN" altLang="zh-CN" sz="2600" dirty="0" smtClean="0">
                <a:solidFill>
                  <a:schemeClr val="tx1"/>
                </a:solidFill>
              </a:rPr>
              <a:t>生活方式</a:t>
            </a:r>
            <a:r>
              <a:rPr lang="zh-CN" altLang="zh-CN" sz="2600" dirty="0">
                <a:solidFill>
                  <a:schemeClr val="tx1"/>
                </a:solidFill>
              </a:rPr>
              <a:t>、学习及创新的方法等。目前，几乎所有世界级的互联网企业都将业务触角延伸至大数据产业，无论社交平台逐鹿、电商价格大战还是门户网站竞争，都有它的影子。大数据，正由技术热词变成一股社会浪潮，影响了社会生活的方方面面</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39AD287F-DF6B-41AC-B553-0815DA3038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973752"/>
            <a:ext cx="8460940" cy="5047536"/>
          </a:xfrm>
          <a:prstGeom prst="rect">
            <a:avLst/>
          </a:prstGeom>
        </p:spPr>
        <p:txBody>
          <a:bodyPr wrap="square">
            <a:spAutoFit/>
          </a:bodyPr>
          <a:lstStyle/>
          <a:p>
            <a:r>
              <a:rPr lang="en-US" altLang="zh-CN" sz="2400" dirty="0" smtClean="0">
                <a:solidFill>
                  <a:srgbClr val="C00000"/>
                </a:solidFill>
              </a:rPr>
              <a:t>  1</a:t>
            </a:r>
            <a:r>
              <a:rPr lang="zh-CN" altLang="zh-CN" sz="2400" dirty="0">
                <a:solidFill>
                  <a:srgbClr val="C00000"/>
                </a:solidFill>
              </a:rPr>
              <a:t>．什么是大数据</a:t>
            </a:r>
            <a:endParaRPr lang="zh-CN" altLang="zh-CN" sz="2400" dirty="0">
              <a:solidFill>
                <a:srgbClr val="C00000"/>
              </a:solidFill>
            </a:endParaRPr>
          </a:p>
          <a:p>
            <a:endParaRPr lang="en-US" altLang="zh-CN" sz="1000" dirty="0" smtClean="0">
              <a:solidFill>
                <a:schemeClr val="tx1"/>
              </a:solidFill>
            </a:endParaRPr>
          </a:p>
          <a:p>
            <a:r>
              <a:rPr lang="zh-CN" altLang="zh-CN" sz="2400" dirty="0" smtClean="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大数据的定义</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关于</a:t>
            </a:r>
            <a:r>
              <a:rPr lang="zh-CN" altLang="zh-CN" sz="2400" dirty="0">
                <a:solidFill>
                  <a:schemeClr val="tx1"/>
                </a:solidFill>
              </a:rPr>
              <a:t>大量数据及其挑战的讨论在</a:t>
            </a:r>
            <a:r>
              <a:rPr lang="en-US" altLang="zh-CN" sz="2400" dirty="0">
                <a:solidFill>
                  <a:schemeClr val="tx1"/>
                </a:solidFill>
              </a:rPr>
              <a:t>20</a:t>
            </a:r>
            <a:r>
              <a:rPr lang="zh-CN" altLang="zh-CN" sz="2400" dirty="0">
                <a:solidFill>
                  <a:schemeClr val="tx1"/>
                </a:solidFill>
              </a:rPr>
              <a:t>世纪末就已开始，但直到</a:t>
            </a:r>
            <a:r>
              <a:rPr lang="en-US" altLang="zh-CN" sz="2400" dirty="0">
                <a:solidFill>
                  <a:schemeClr val="tx1"/>
                </a:solidFill>
              </a:rPr>
              <a:t>2008</a:t>
            </a:r>
            <a:r>
              <a:rPr lang="zh-CN" altLang="zh-CN" sz="2400" dirty="0">
                <a:solidFill>
                  <a:schemeClr val="tx1"/>
                </a:solidFill>
              </a:rPr>
              <a:t>年才由</a:t>
            </a:r>
            <a:r>
              <a:rPr lang="en-US" altLang="zh-CN" sz="2400" dirty="0" err="1">
                <a:solidFill>
                  <a:schemeClr val="tx1"/>
                </a:solidFill>
              </a:rPr>
              <a:t>Infineta</a:t>
            </a:r>
            <a:r>
              <a:rPr lang="en-US" altLang="zh-CN" sz="2400" dirty="0">
                <a:solidFill>
                  <a:schemeClr val="tx1"/>
                </a:solidFill>
              </a:rPr>
              <a:t> Systems</a:t>
            </a:r>
            <a:r>
              <a:rPr lang="zh-CN" altLang="zh-CN" sz="2400" dirty="0">
                <a:solidFill>
                  <a:schemeClr val="tx1"/>
                </a:solidFill>
              </a:rPr>
              <a:t>公司的</a:t>
            </a:r>
            <a:r>
              <a:rPr lang="en-US" altLang="zh-CN" sz="2400" dirty="0" err="1">
                <a:solidFill>
                  <a:schemeClr val="tx1"/>
                </a:solidFill>
              </a:rPr>
              <a:t>Haseeb</a:t>
            </a:r>
            <a:r>
              <a:rPr lang="en-US" altLang="zh-CN" sz="2400" dirty="0">
                <a:solidFill>
                  <a:schemeClr val="tx1"/>
                </a:solidFill>
              </a:rPr>
              <a:t> </a:t>
            </a:r>
            <a:r>
              <a:rPr lang="en-US" altLang="zh-CN" sz="2400" dirty="0" err="1">
                <a:solidFill>
                  <a:schemeClr val="tx1"/>
                </a:solidFill>
              </a:rPr>
              <a:t>Budhani</a:t>
            </a:r>
            <a:r>
              <a:rPr lang="zh-CN" altLang="zh-CN" sz="2400" dirty="0">
                <a:solidFill>
                  <a:schemeClr val="tx1"/>
                </a:solidFill>
              </a:rPr>
              <a:t>提出了大数据（</a:t>
            </a:r>
            <a:r>
              <a:rPr lang="en-US" altLang="zh-CN" sz="2400" dirty="0">
                <a:solidFill>
                  <a:schemeClr val="tx1"/>
                </a:solidFill>
              </a:rPr>
              <a:t>Big Data</a:t>
            </a:r>
            <a:r>
              <a:rPr lang="zh-CN" altLang="zh-CN" sz="2400" dirty="0">
                <a:solidFill>
                  <a:schemeClr val="tx1"/>
                </a:solidFill>
              </a:rPr>
              <a:t>）一词。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麦</a:t>
            </a:r>
            <a:r>
              <a:rPr lang="zh-CN" altLang="zh-CN" sz="2400" dirty="0">
                <a:solidFill>
                  <a:schemeClr val="tx1"/>
                </a:solidFill>
              </a:rPr>
              <a:t>肯锡公司</a:t>
            </a:r>
            <a:r>
              <a:rPr lang="en-US" altLang="zh-CN" sz="2400" dirty="0">
                <a:solidFill>
                  <a:schemeClr val="tx1"/>
                </a:solidFill>
              </a:rPr>
              <a:t>2011</a:t>
            </a:r>
            <a:r>
              <a:rPr lang="zh-CN" altLang="zh-CN" sz="2400" dirty="0">
                <a:solidFill>
                  <a:schemeClr val="tx1"/>
                </a:solidFill>
              </a:rPr>
              <a:t>年对大数据有如下定义：</a:t>
            </a:r>
            <a:r>
              <a:rPr lang="zh-CN" altLang="zh-CN" sz="2400" dirty="0">
                <a:solidFill>
                  <a:srgbClr val="FF0000"/>
                </a:solidFill>
              </a:rPr>
              <a:t>大数据是其体量超出了传统数据库软件工具的采集、存储、管理和分析能力的数据</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Gartner</a:t>
            </a:r>
            <a:r>
              <a:rPr lang="zh-CN" altLang="zh-CN" sz="2400" dirty="0">
                <a:solidFill>
                  <a:schemeClr val="tx1"/>
                </a:solidFill>
              </a:rPr>
              <a:t>公司分析师道格·兰尼（</a:t>
            </a:r>
            <a:r>
              <a:rPr lang="en-US" altLang="zh-CN" sz="2400" dirty="0">
                <a:solidFill>
                  <a:schemeClr val="tx1"/>
                </a:solidFill>
              </a:rPr>
              <a:t>Doug Laney</a:t>
            </a:r>
            <a:r>
              <a:rPr lang="zh-CN" altLang="zh-CN" sz="2400" dirty="0">
                <a:solidFill>
                  <a:schemeClr val="tx1"/>
                </a:solidFill>
              </a:rPr>
              <a:t>）认为：</a:t>
            </a:r>
            <a:r>
              <a:rPr lang="zh-CN" altLang="zh-CN" sz="2400" dirty="0">
                <a:solidFill>
                  <a:srgbClr val="FF0000"/>
                </a:solidFill>
              </a:rPr>
              <a:t>大数据具有量大、变化快和多样性高的特点，需要新型的处理方式进行决策支持、科学探索和优化处理</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以上</a:t>
            </a:r>
            <a:r>
              <a:rPr lang="zh-CN" altLang="zh-CN" sz="2400" dirty="0">
                <a:solidFill>
                  <a:schemeClr val="tx1"/>
                </a:solidFill>
              </a:rPr>
              <a:t>定义</a:t>
            </a:r>
            <a:r>
              <a:rPr lang="zh-CN" altLang="zh-CN" sz="2400" dirty="0" smtClean="0">
                <a:solidFill>
                  <a:schemeClr val="tx1"/>
                </a:solidFill>
              </a:rPr>
              <a:t>的</a:t>
            </a:r>
            <a:r>
              <a:rPr lang="en-US" altLang="zh-CN" sz="2400" dirty="0" smtClean="0">
                <a:solidFill>
                  <a:schemeClr val="tx1"/>
                </a:solidFill>
              </a:rPr>
              <a:t> </a:t>
            </a:r>
            <a:r>
              <a:rPr lang="zh-CN" altLang="zh-CN" sz="2400" dirty="0" smtClean="0">
                <a:solidFill>
                  <a:schemeClr val="tx1"/>
                </a:solidFill>
              </a:rPr>
              <a:t>共同点</a:t>
            </a:r>
            <a:r>
              <a:rPr lang="zh-CN" altLang="zh-CN" sz="2400" dirty="0">
                <a:solidFill>
                  <a:schemeClr val="tx1"/>
                </a:solidFill>
              </a:rPr>
              <a:t>是大数据因为其特征使得传统的数据处理系统无能为力，需要新型的理论、硬件、软件处理技术。</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890717"/>
            <a:ext cx="8424936" cy="523220"/>
          </a:xfrm>
          <a:prstGeom prst="rect">
            <a:avLst/>
          </a:prstGeom>
        </p:spPr>
        <p:txBody>
          <a:bodyPr wrap="square">
            <a:spAutoFit/>
          </a:bodyPr>
          <a:lstStyle/>
          <a:p>
            <a:r>
              <a:rPr lang="zh-CN" altLang="zh-CN" sz="2800" dirty="0">
                <a:solidFill>
                  <a:schemeClr val="tx1"/>
                </a:solidFill>
              </a:rPr>
              <a:t>（</a:t>
            </a:r>
            <a:r>
              <a:rPr lang="en-US" altLang="zh-CN" sz="2800" dirty="0">
                <a:solidFill>
                  <a:schemeClr val="tx1"/>
                </a:solidFill>
              </a:rPr>
              <a:t>2</a:t>
            </a:r>
            <a:r>
              <a:rPr lang="zh-CN" altLang="zh-CN" sz="2800" dirty="0">
                <a:solidFill>
                  <a:schemeClr val="tx1"/>
                </a:solidFill>
              </a:rPr>
              <a:t>）</a:t>
            </a:r>
            <a:r>
              <a:rPr lang="zh-CN" altLang="zh-CN" sz="2800" dirty="0">
                <a:solidFill>
                  <a:srgbClr val="C00000"/>
                </a:solidFill>
              </a:rPr>
              <a:t>大数据的</a:t>
            </a:r>
            <a:r>
              <a:rPr lang="zh-CN" altLang="zh-CN" sz="2800" dirty="0" smtClean="0">
                <a:solidFill>
                  <a:srgbClr val="C00000"/>
                </a:solidFill>
              </a:rPr>
              <a:t>特性</a:t>
            </a:r>
            <a:r>
              <a:rPr lang="en-US" altLang="zh-CN" sz="2800" dirty="0" smtClean="0">
                <a:solidFill>
                  <a:srgbClr val="C00000"/>
                </a:solidFill>
              </a:rPr>
              <a:t>         </a:t>
            </a:r>
            <a:r>
              <a:rPr lang="en-US" altLang="zh-CN" sz="2800" dirty="0" smtClean="0">
                <a:solidFill>
                  <a:schemeClr val="tx1"/>
                </a:solidFill>
              </a:rPr>
              <a:t>5V</a:t>
            </a:r>
            <a:r>
              <a:rPr lang="zh-CN" altLang="zh-CN" sz="2800" dirty="0" smtClean="0">
                <a:solidFill>
                  <a:schemeClr val="tx1"/>
                </a:solidFill>
              </a:rPr>
              <a:t>特性</a:t>
            </a:r>
            <a:r>
              <a:rPr lang="zh-CN" altLang="en-US" sz="2800" dirty="0">
                <a:solidFill>
                  <a:schemeClr val="tx1"/>
                </a:solidFill>
              </a:rPr>
              <a:t>：</a:t>
            </a:r>
            <a:endParaRPr lang="zh-CN" altLang="zh-CN" sz="2800" dirty="0">
              <a:solidFill>
                <a:schemeClr val="tx1"/>
              </a:solidFill>
            </a:endParaRPr>
          </a:p>
        </p:txBody>
      </p:sp>
      <p:sp>
        <p:nvSpPr>
          <p:cNvPr id="5" name="矩形 4"/>
          <p:cNvSpPr/>
          <p:nvPr/>
        </p:nvSpPr>
        <p:spPr>
          <a:xfrm>
            <a:off x="251520" y="1484784"/>
            <a:ext cx="8640960" cy="4832092"/>
          </a:xfrm>
          <a:prstGeom prst="rect">
            <a:avLst/>
          </a:prstGeom>
        </p:spPr>
        <p:txBody>
          <a:bodyPr wrap="square">
            <a:spAutoFit/>
          </a:bodyPr>
          <a:lstStyle/>
          <a:p>
            <a:pPr lvl="1"/>
            <a:r>
              <a:rPr lang="zh-CN" altLang="zh-CN" sz="2800" dirty="0" smtClean="0">
                <a:solidFill>
                  <a:schemeClr val="tx1"/>
                </a:solidFill>
              </a:rPr>
              <a:t>①</a:t>
            </a:r>
            <a:r>
              <a:rPr lang="en-US" altLang="zh-CN" sz="2800" dirty="0" smtClean="0">
                <a:solidFill>
                  <a:schemeClr val="tx1"/>
                </a:solidFill>
              </a:rPr>
              <a:t> </a:t>
            </a:r>
            <a:r>
              <a:rPr lang="en-US" altLang="zh-CN" sz="2800" dirty="0">
                <a:solidFill>
                  <a:srgbClr val="FF0000"/>
                </a:solidFill>
              </a:rPr>
              <a:t>Volume</a:t>
            </a:r>
            <a:r>
              <a:rPr lang="zh-CN" altLang="zh-CN" sz="2800" dirty="0">
                <a:solidFill>
                  <a:schemeClr val="tx1"/>
                </a:solidFill>
              </a:rPr>
              <a:t>：指大数据量大的特性，不仅量大而且增长速度快</a:t>
            </a:r>
            <a:r>
              <a:rPr lang="zh-CN" altLang="zh-CN" sz="2800" dirty="0" smtClean="0">
                <a:solidFill>
                  <a:schemeClr val="tx1"/>
                </a:solidFill>
              </a:rPr>
              <a:t>。</a:t>
            </a:r>
            <a:endParaRPr lang="zh-CN" altLang="zh-CN" sz="2800" dirty="0">
              <a:solidFill>
                <a:schemeClr val="tx1"/>
              </a:solidFill>
            </a:endParaRPr>
          </a:p>
          <a:p>
            <a:pPr lvl="1"/>
            <a:r>
              <a:rPr lang="zh-CN" altLang="zh-CN" sz="2800" dirty="0">
                <a:solidFill>
                  <a:schemeClr val="tx1"/>
                </a:solidFill>
              </a:rPr>
              <a:t>②</a:t>
            </a:r>
            <a:r>
              <a:rPr lang="en-US" altLang="zh-CN" sz="2800" dirty="0">
                <a:solidFill>
                  <a:schemeClr val="tx1"/>
                </a:solidFill>
              </a:rPr>
              <a:t> </a:t>
            </a:r>
            <a:r>
              <a:rPr lang="en-US" altLang="zh-CN" sz="2800" dirty="0">
                <a:solidFill>
                  <a:srgbClr val="FF0000"/>
                </a:solidFill>
              </a:rPr>
              <a:t>Velocity</a:t>
            </a:r>
            <a:r>
              <a:rPr lang="zh-CN" altLang="zh-CN" sz="2800" dirty="0" smtClean="0">
                <a:solidFill>
                  <a:schemeClr val="tx1"/>
                </a:solidFill>
              </a:rPr>
              <a:t>：指数</a:t>
            </a:r>
            <a:r>
              <a:rPr lang="zh-CN" altLang="zh-CN" sz="2800" dirty="0">
                <a:solidFill>
                  <a:schemeClr val="tx1"/>
                </a:solidFill>
              </a:rPr>
              <a:t>据的流动性很大，变化迅速，需要极强的处理能力以便能够随时响应数据的变化</a:t>
            </a:r>
            <a:r>
              <a:rPr lang="zh-CN" altLang="zh-CN" sz="2800" dirty="0" smtClean="0">
                <a:solidFill>
                  <a:schemeClr val="tx1"/>
                </a:solidFill>
              </a:rPr>
              <a:t>。</a:t>
            </a:r>
            <a:endParaRPr lang="zh-CN" altLang="zh-CN" sz="2800" dirty="0" smtClean="0">
              <a:solidFill>
                <a:schemeClr val="tx1"/>
              </a:solidFill>
            </a:endParaRPr>
          </a:p>
          <a:p>
            <a:pPr lvl="1"/>
            <a:r>
              <a:rPr lang="zh-CN" altLang="zh-CN" sz="2800" dirty="0" smtClean="0">
                <a:solidFill>
                  <a:schemeClr val="tx1"/>
                </a:solidFill>
              </a:rPr>
              <a:t>③</a:t>
            </a:r>
            <a:r>
              <a:rPr lang="en-US" altLang="zh-CN" sz="2800" dirty="0" smtClean="0">
                <a:solidFill>
                  <a:schemeClr val="tx1"/>
                </a:solidFill>
              </a:rPr>
              <a:t> </a:t>
            </a:r>
            <a:r>
              <a:rPr lang="en-US" altLang="zh-CN" sz="2800" dirty="0" smtClean="0">
                <a:solidFill>
                  <a:srgbClr val="FF0000"/>
                </a:solidFill>
              </a:rPr>
              <a:t>Variety</a:t>
            </a:r>
            <a:r>
              <a:rPr lang="zh-CN" altLang="zh-CN" sz="2800" dirty="0" smtClean="0">
                <a:solidFill>
                  <a:schemeClr val="tx1"/>
                </a:solidFill>
              </a:rPr>
              <a:t>：指数据的多样性，这种多样性包括类型多样及来源多样。</a:t>
            </a:r>
            <a:endParaRPr lang="zh-CN" altLang="zh-CN" sz="2800" dirty="0" smtClean="0">
              <a:solidFill>
                <a:schemeClr val="tx1"/>
              </a:solidFill>
            </a:endParaRPr>
          </a:p>
          <a:p>
            <a:pPr lvl="1"/>
            <a:r>
              <a:rPr lang="zh-CN" altLang="zh-CN" sz="2800" dirty="0" smtClean="0">
                <a:solidFill>
                  <a:schemeClr val="tx1"/>
                </a:solidFill>
              </a:rPr>
              <a:t>④</a:t>
            </a:r>
            <a:r>
              <a:rPr lang="en-US" altLang="zh-CN" sz="2800" dirty="0" smtClean="0">
                <a:solidFill>
                  <a:schemeClr val="tx1"/>
                </a:solidFill>
              </a:rPr>
              <a:t> </a:t>
            </a:r>
            <a:r>
              <a:rPr lang="en-US" altLang="zh-CN" sz="2800" dirty="0" smtClean="0">
                <a:solidFill>
                  <a:srgbClr val="FF0000"/>
                </a:solidFill>
              </a:rPr>
              <a:t>Value</a:t>
            </a:r>
            <a:r>
              <a:rPr lang="zh-CN" altLang="zh-CN" sz="2800" dirty="0" smtClean="0">
                <a:solidFill>
                  <a:schemeClr val="tx1"/>
                </a:solidFill>
              </a:rPr>
              <a:t>：价值是决定大数据应用的根本属性，没有价值就没有大数据问题。。</a:t>
            </a:r>
            <a:endParaRPr lang="zh-CN" altLang="zh-CN" sz="2800" dirty="0" smtClean="0">
              <a:solidFill>
                <a:schemeClr val="tx1"/>
              </a:solidFill>
            </a:endParaRPr>
          </a:p>
          <a:p>
            <a:pPr lvl="1"/>
            <a:r>
              <a:rPr lang="zh-CN" altLang="zh-CN" sz="2800" dirty="0" smtClean="0">
                <a:solidFill>
                  <a:schemeClr val="tx1"/>
                </a:solidFill>
              </a:rPr>
              <a:t>⑤</a:t>
            </a:r>
            <a:r>
              <a:rPr lang="en-US" altLang="zh-CN" sz="2800" dirty="0" smtClean="0">
                <a:solidFill>
                  <a:schemeClr val="tx1"/>
                </a:solidFill>
              </a:rPr>
              <a:t> </a:t>
            </a:r>
            <a:r>
              <a:rPr lang="en-US" altLang="zh-CN" sz="2800" dirty="0">
                <a:solidFill>
                  <a:srgbClr val="FF0000"/>
                </a:solidFill>
              </a:rPr>
              <a:t>Veracity</a:t>
            </a:r>
            <a:r>
              <a:rPr lang="zh-CN" altLang="zh-CN" sz="2800" dirty="0">
                <a:solidFill>
                  <a:schemeClr val="tx1"/>
                </a:solidFill>
              </a:rPr>
              <a:t>：只有准确的数据才会准确地反映真实世界，数据越准确，通过数据获取的关于真实世界的信息也就越准确</a:t>
            </a:r>
            <a:r>
              <a:rPr lang="zh-CN" altLang="zh-CN" sz="2800" dirty="0" smtClean="0">
                <a:solidFill>
                  <a:schemeClr val="tx1"/>
                </a:solidFill>
              </a:rPr>
              <a:t>。</a:t>
            </a:r>
            <a:endParaRPr lang="zh-CN" altLang="zh-CN" sz="2800" dirty="0">
              <a:solidFill>
                <a:schemeClr val="tx1"/>
              </a:solidFill>
            </a:endParaRPr>
          </a:p>
        </p:txBody>
      </p:sp>
    </p:spTree>
  </p:cSld>
  <p:clrMapOvr>
    <a:masterClrMapping/>
  </p:clrMapOvr>
  <p:transition>
    <p:checke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_2">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20187</Words>
  <Application>WPS 演示</Application>
  <PresentationFormat>全屏显示(4:3)</PresentationFormat>
  <Paragraphs>1771</Paragraphs>
  <Slides>111</Slides>
  <Notes>46</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111</vt:i4>
      </vt:variant>
    </vt:vector>
  </HeadingPairs>
  <TitlesOfParts>
    <vt:vector size="134" baseType="lpstr">
      <vt:lpstr>Arial</vt:lpstr>
      <vt:lpstr>宋体</vt:lpstr>
      <vt:lpstr>Wingdings</vt:lpstr>
      <vt:lpstr>Times New Roman</vt:lpstr>
      <vt:lpstr>黑体</vt:lpstr>
      <vt:lpstr>Garamond</vt:lpstr>
      <vt:lpstr>隶书</vt:lpstr>
      <vt:lpstr>华文中宋</vt:lpstr>
      <vt:lpstr>华文新魏</vt:lpstr>
      <vt:lpstr>Tahoma</vt:lpstr>
      <vt:lpstr>楷体</vt:lpstr>
      <vt:lpstr>Arial Unicode MS</vt:lpstr>
      <vt:lpstr>华文楷体</vt:lpstr>
      <vt:lpstr>微软雅黑</vt:lpstr>
      <vt:lpstr>新宋体</vt:lpstr>
      <vt:lpstr>Times New Roman</vt:lpstr>
      <vt:lpstr>楷体_GB2312</vt:lpstr>
      <vt:lpstr>Monotype Sorts</vt:lpstr>
      <vt:lpstr>Wingdings</vt:lpstr>
      <vt:lpstr>默认设计模板</vt:lpstr>
      <vt:lpstr>默认设计模板_2</vt:lpstr>
      <vt:lpstr>Photoshop.Image.4</vt:lpstr>
      <vt:lpstr>Photoshop.Image.4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冯诺依曼体系结构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十进制整数转换为二进制数</vt:lpstr>
      <vt:lpstr>PowerPoint 演示文稿</vt:lpstr>
      <vt:lpstr>PowerPoint 演示文稿</vt:lpstr>
      <vt:lpstr>PowerPoint 演示文稿</vt:lpstr>
      <vt:lpstr>十进制小数转换为二进制小数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汉字编码之间的关系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学海无涯，惟勤是岸</vt:lpstr>
    </vt:vector>
  </TitlesOfParts>
  <Company>SYSU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大学计算机基础</dc:title>
  <dc:creator>sysu</dc:creator>
  <cp:lastModifiedBy>lenovo2</cp:lastModifiedBy>
  <cp:revision>881</cp:revision>
  <dcterms:created xsi:type="dcterms:W3CDTF">2008-03-01T05:21:00Z</dcterms:created>
  <dcterms:modified xsi:type="dcterms:W3CDTF">2019-10-15T09:37:51Z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2052-11.1.0.8986</vt:lpwstr>
  </property>
</Properties>
</file>